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4" r:id="rId1"/>
  </p:sldMasterIdLst>
  <p:notesMasterIdLst>
    <p:notesMasterId r:id="rId27"/>
  </p:notesMasterIdLst>
  <p:handoutMasterIdLst>
    <p:handoutMasterId r:id="rId28"/>
  </p:handoutMasterIdLst>
  <p:sldIdLst>
    <p:sldId id="1329" r:id="rId2"/>
    <p:sldId id="1169" r:id="rId3"/>
    <p:sldId id="995" r:id="rId4"/>
    <p:sldId id="1514" r:id="rId5"/>
    <p:sldId id="1276" r:id="rId6"/>
    <p:sldId id="1520" r:id="rId7"/>
    <p:sldId id="1234" r:id="rId8"/>
    <p:sldId id="883" r:id="rId9"/>
    <p:sldId id="1551" r:id="rId10"/>
    <p:sldId id="1557" r:id="rId11"/>
    <p:sldId id="1558" r:id="rId12"/>
    <p:sldId id="1525" r:id="rId13"/>
    <p:sldId id="1242" r:id="rId14"/>
    <p:sldId id="1337" r:id="rId15"/>
    <p:sldId id="1535" r:id="rId16"/>
    <p:sldId id="1536" r:id="rId17"/>
    <p:sldId id="1555" r:id="rId18"/>
    <p:sldId id="1559" r:id="rId19"/>
    <p:sldId id="1538" r:id="rId20"/>
    <p:sldId id="1543" r:id="rId21"/>
    <p:sldId id="1268" r:id="rId22"/>
    <p:sldId id="1552" r:id="rId23"/>
    <p:sldId id="1553" r:id="rId24"/>
    <p:sldId id="1556" r:id="rId25"/>
    <p:sldId id="1550"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clrMru>
    <a:srgbClr val="33CC00"/>
    <a:srgbClr val="FFE6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0856"/>
    <p:restoredTop sz="93692"/>
  </p:normalViewPr>
  <p:slideViewPr>
    <p:cSldViewPr snapToGrid="0" snapToObjects="1">
      <p:cViewPr varScale="1">
        <p:scale>
          <a:sx n="57" d="100"/>
          <a:sy n="57" d="100"/>
        </p:scale>
        <p:origin x="184" y="36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88560"/>
    </p:cViewPr>
  </p:sorterViewPr>
  <p:notesViewPr>
    <p:cSldViewPr snapToGrid="0" snapToObjects="1">
      <p:cViewPr varScale="1">
        <p:scale>
          <a:sx n="55" d="100"/>
          <a:sy n="55" d="100"/>
        </p:scale>
        <p:origin x="-9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DD5172-F871-CA4C-AFC6-0CE4FD9761EB}" type="doc">
      <dgm:prSet loTypeId="urn:microsoft.com/office/officeart/2005/8/layout/process4" loCatId="process" qsTypeId="urn:microsoft.com/office/officeart/2005/8/quickstyle/3D3" qsCatId="3D" csTypeId="urn:microsoft.com/office/officeart/2005/8/colors/accent1_2" csCatId="accent1" phldr="1"/>
      <dgm:spPr/>
      <dgm:t>
        <a:bodyPr/>
        <a:lstStyle/>
        <a:p>
          <a:endParaRPr lang="en-US"/>
        </a:p>
      </dgm:t>
    </dgm:pt>
    <dgm:pt modelId="{307165E4-8FC7-954A-AA66-9DF74383956A}">
      <dgm:prSet phldrT="[Text]" custT="1"/>
      <dgm:spPr/>
      <dgm:t>
        <a:bodyPr/>
        <a:lstStyle/>
        <a:p>
          <a:r>
            <a:rPr lang="en-US" sz="2800">
              <a:solidFill>
                <a:schemeClr val="bg1"/>
              </a:solidFill>
            </a:rPr>
            <a:t>Identify desired results</a:t>
          </a:r>
        </a:p>
      </dgm:t>
    </dgm:pt>
    <dgm:pt modelId="{9140E82C-1F7D-DF4C-9655-DEC2C7260E43}" type="parTrans" cxnId="{E64F9EBB-395D-BF41-A508-7A5E786B2866}">
      <dgm:prSet/>
      <dgm:spPr/>
      <dgm:t>
        <a:bodyPr/>
        <a:lstStyle/>
        <a:p>
          <a:endParaRPr lang="en-US"/>
        </a:p>
      </dgm:t>
    </dgm:pt>
    <dgm:pt modelId="{EA348DB3-1A8D-D84D-9430-B82A8E10BB8B}" type="sibTrans" cxnId="{E64F9EBB-395D-BF41-A508-7A5E786B2866}">
      <dgm:prSet/>
      <dgm:spPr/>
      <dgm:t>
        <a:bodyPr/>
        <a:lstStyle/>
        <a:p>
          <a:endParaRPr lang="en-US"/>
        </a:p>
      </dgm:t>
    </dgm:pt>
    <dgm:pt modelId="{BC4D024E-0AD2-DF4A-95E8-A05E1E468029}">
      <dgm:prSet phldrT="[Text]"/>
      <dgm:spPr/>
      <dgm:t>
        <a:bodyPr/>
        <a:lstStyle/>
        <a:p>
          <a:r>
            <a:rPr lang="en-US"/>
            <a:t>What are the goals?</a:t>
          </a:r>
        </a:p>
      </dgm:t>
    </dgm:pt>
    <dgm:pt modelId="{A8A45F7F-E7F7-2246-AFBB-72FA7A740D9A}" type="parTrans" cxnId="{C8815289-1665-694B-9699-16C74259E93C}">
      <dgm:prSet/>
      <dgm:spPr/>
      <dgm:t>
        <a:bodyPr/>
        <a:lstStyle/>
        <a:p>
          <a:endParaRPr lang="en-US"/>
        </a:p>
      </dgm:t>
    </dgm:pt>
    <dgm:pt modelId="{DCFD0039-083B-2C4D-A896-F3760539ED4C}" type="sibTrans" cxnId="{C8815289-1665-694B-9699-16C74259E93C}">
      <dgm:prSet/>
      <dgm:spPr/>
      <dgm:t>
        <a:bodyPr/>
        <a:lstStyle/>
        <a:p>
          <a:endParaRPr lang="en-US"/>
        </a:p>
      </dgm:t>
    </dgm:pt>
    <dgm:pt modelId="{38B42F2E-62DB-CE46-8362-415A725ABB7C}">
      <dgm:prSet phldrT="[Text]" custT="1"/>
      <dgm:spPr/>
      <dgm:t>
        <a:bodyPr/>
        <a:lstStyle/>
        <a:p>
          <a:r>
            <a:rPr lang="en-US" sz="2800"/>
            <a:t>Determine acceptable evidence</a:t>
          </a:r>
        </a:p>
      </dgm:t>
    </dgm:pt>
    <dgm:pt modelId="{C5A93363-A9EC-6A48-97E9-53469B4CCD40}" type="parTrans" cxnId="{87495E64-48B5-A643-88CE-EC09BA68EA9F}">
      <dgm:prSet/>
      <dgm:spPr/>
      <dgm:t>
        <a:bodyPr/>
        <a:lstStyle/>
        <a:p>
          <a:endParaRPr lang="en-US"/>
        </a:p>
      </dgm:t>
    </dgm:pt>
    <dgm:pt modelId="{4AFE83F2-B6BF-4B4C-8377-8BC11011D156}" type="sibTrans" cxnId="{87495E64-48B5-A643-88CE-EC09BA68EA9F}">
      <dgm:prSet/>
      <dgm:spPr/>
      <dgm:t>
        <a:bodyPr/>
        <a:lstStyle/>
        <a:p>
          <a:endParaRPr lang="en-US"/>
        </a:p>
      </dgm:t>
    </dgm:pt>
    <dgm:pt modelId="{E8598197-8E65-2843-B12F-05DC5507BA7F}">
      <dgm:prSet phldrT="[Text]"/>
      <dgm:spPr/>
      <dgm:t>
        <a:bodyPr/>
        <a:lstStyle/>
        <a:p>
          <a:r>
            <a:rPr lang="en-US" dirty="0"/>
            <a:t>How will you and learners know </a:t>
          </a:r>
          <a:r>
            <a:rPr lang="en-US" dirty="0" smtClean="0"/>
            <a:t>they reached </a:t>
          </a:r>
          <a:r>
            <a:rPr lang="en-US" dirty="0"/>
            <a:t>the goals?</a:t>
          </a:r>
          <a:endParaRPr lang="en-US"/>
        </a:p>
      </dgm:t>
    </dgm:pt>
    <dgm:pt modelId="{B2F606BA-2567-0D41-96A8-1DDA6FB77AFD}" type="parTrans" cxnId="{1611B75E-5E18-7B4C-82B4-BEB9DA996B9E}">
      <dgm:prSet/>
      <dgm:spPr/>
      <dgm:t>
        <a:bodyPr/>
        <a:lstStyle/>
        <a:p>
          <a:endParaRPr lang="en-US"/>
        </a:p>
      </dgm:t>
    </dgm:pt>
    <dgm:pt modelId="{A545047F-8DA8-4D4F-A717-4223ADFA27AF}" type="sibTrans" cxnId="{1611B75E-5E18-7B4C-82B4-BEB9DA996B9E}">
      <dgm:prSet/>
      <dgm:spPr/>
      <dgm:t>
        <a:bodyPr/>
        <a:lstStyle/>
        <a:p>
          <a:endParaRPr lang="en-US"/>
        </a:p>
      </dgm:t>
    </dgm:pt>
    <dgm:pt modelId="{3B7075F6-FB99-CE41-A640-D14FA74DF5B3}">
      <dgm:prSet phldrT="[Text]" custT="1"/>
      <dgm:spPr/>
      <dgm:t>
        <a:bodyPr/>
        <a:lstStyle/>
        <a:p>
          <a:r>
            <a:rPr lang="en-US" sz="2800">
              <a:solidFill>
                <a:srgbClr val="FFFFFF"/>
              </a:solidFill>
            </a:rPr>
            <a:t>Plan learning experiences and instruction</a:t>
          </a:r>
        </a:p>
      </dgm:t>
    </dgm:pt>
    <dgm:pt modelId="{DB832FF5-B09F-C24B-A354-FB907E4A2727}" type="parTrans" cxnId="{0996C3D1-6D6D-9145-B06C-4E78516FCFCB}">
      <dgm:prSet/>
      <dgm:spPr/>
      <dgm:t>
        <a:bodyPr/>
        <a:lstStyle/>
        <a:p>
          <a:endParaRPr lang="en-US"/>
        </a:p>
      </dgm:t>
    </dgm:pt>
    <dgm:pt modelId="{2B1C4E03-85FF-224B-8727-C20072291309}" type="sibTrans" cxnId="{0996C3D1-6D6D-9145-B06C-4E78516FCFCB}">
      <dgm:prSet/>
      <dgm:spPr/>
      <dgm:t>
        <a:bodyPr/>
        <a:lstStyle/>
        <a:p>
          <a:endParaRPr lang="en-US"/>
        </a:p>
      </dgm:t>
    </dgm:pt>
    <dgm:pt modelId="{57B0E50C-D85D-0943-A36E-842E8176F229}">
      <dgm:prSet phldrT="[Text]"/>
      <dgm:spPr/>
      <dgm:t>
        <a:bodyPr/>
        <a:lstStyle/>
        <a:p>
          <a:r>
            <a:rPr lang="en-US"/>
            <a:t>What does it take to get there?</a:t>
          </a:r>
        </a:p>
      </dgm:t>
    </dgm:pt>
    <dgm:pt modelId="{D7693DE0-7C16-DB4D-AF86-EE8F876BE8DF}" type="parTrans" cxnId="{E2455DD0-2B1B-074A-A864-50A8E7765ADC}">
      <dgm:prSet/>
      <dgm:spPr/>
      <dgm:t>
        <a:bodyPr/>
        <a:lstStyle/>
        <a:p>
          <a:endParaRPr lang="en-US"/>
        </a:p>
      </dgm:t>
    </dgm:pt>
    <dgm:pt modelId="{BB99F868-909D-7F44-9FB2-F4141FD38572}" type="sibTrans" cxnId="{E2455DD0-2B1B-074A-A864-50A8E7765ADC}">
      <dgm:prSet/>
      <dgm:spPr/>
      <dgm:t>
        <a:bodyPr/>
        <a:lstStyle/>
        <a:p>
          <a:endParaRPr lang="en-US"/>
        </a:p>
      </dgm:t>
    </dgm:pt>
    <dgm:pt modelId="{DF44FE76-48EA-5343-8CBE-CBD3631ACA6B}" type="pres">
      <dgm:prSet presAssocID="{BADD5172-F871-CA4C-AFC6-0CE4FD9761EB}" presName="Name0" presStyleCnt="0">
        <dgm:presLayoutVars>
          <dgm:dir/>
          <dgm:animLvl val="lvl"/>
          <dgm:resizeHandles val="exact"/>
        </dgm:presLayoutVars>
      </dgm:prSet>
      <dgm:spPr/>
      <dgm:t>
        <a:bodyPr/>
        <a:lstStyle/>
        <a:p>
          <a:endParaRPr lang="en-US"/>
        </a:p>
      </dgm:t>
    </dgm:pt>
    <dgm:pt modelId="{9A98D6D7-DD4A-B64A-AA1E-0119392E7F14}" type="pres">
      <dgm:prSet presAssocID="{3B7075F6-FB99-CE41-A640-D14FA74DF5B3}" presName="boxAndChildren" presStyleCnt="0"/>
      <dgm:spPr/>
      <dgm:t>
        <a:bodyPr/>
        <a:lstStyle/>
        <a:p>
          <a:endParaRPr lang="en-US"/>
        </a:p>
      </dgm:t>
    </dgm:pt>
    <dgm:pt modelId="{C3C43F3F-3832-E849-978C-2E7497608C96}" type="pres">
      <dgm:prSet presAssocID="{3B7075F6-FB99-CE41-A640-D14FA74DF5B3}" presName="parentTextBox" presStyleLbl="node1" presStyleIdx="0" presStyleCnt="3"/>
      <dgm:spPr/>
      <dgm:t>
        <a:bodyPr/>
        <a:lstStyle/>
        <a:p>
          <a:endParaRPr lang="en-US"/>
        </a:p>
      </dgm:t>
    </dgm:pt>
    <dgm:pt modelId="{85AB39FB-59DF-0245-A4C6-1BA9AFEF9D15}" type="pres">
      <dgm:prSet presAssocID="{3B7075F6-FB99-CE41-A640-D14FA74DF5B3}" presName="entireBox" presStyleLbl="node1" presStyleIdx="0" presStyleCnt="3"/>
      <dgm:spPr/>
      <dgm:t>
        <a:bodyPr/>
        <a:lstStyle/>
        <a:p>
          <a:endParaRPr lang="en-US"/>
        </a:p>
      </dgm:t>
    </dgm:pt>
    <dgm:pt modelId="{80E966AA-87D8-4446-AB15-E8C02AA25B91}" type="pres">
      <dgm:prSet presAssocID="{3B7075F6-FB99-CE41-A640-D14FA74DF5B3}" presName="descendantBox" presStyleCnt="0"/>
      <dgm:spPr/>
      <dgm:t>
        <a:bodyPr/>
        <a:lstStyle/>
        <a:p>
          <a:endParaRPr lang="en-US"/>
        </a:p>
      </dgm:t>
    </dgm:pt>
    <dgm:pt modelId="{B88937AB-B580-F34F-AE1B-4C6D12758D91}" type="pres">
      <dgm:prSet presAssocID="{57B0E50C-D85D-0943-A36E-842E8176F229}" presName="childTextBox" presStyleLbl="fgAccFollowNode1" presStyleIdx="0" presStyleCnt="3">
        <dgm:presLayoutVars>
          <dgm:bulletEnabled val="1"/>
        </dgm:presLayoutVars>
      </dgm:prSet>
      <dgm:spPr/>
      <dgm:t>
        <a:bodyPr/>
        <a:lstStyle/>
        <a:p>
          <a:endParaRPr lang="en-US"/>
        </a:p>
      </dgm:t>
    </dgm:pt>
    <dgm:pt modelId="{0CC56CF3-1D15-FE47-B329-3BC580F01F4A}" type="pres">
      <dgm:prSet presAssocID="{4AFE83F2-B6BF-4B4C-8377-8BC11011D156}" presName="sp" presStyleCnt="0"/>
      <dgm:spPr/>
      <dgm:t>
        <a:bodyPr/>
        <a:lstStyle/>
        <a:p>
          <a:endParaRPr lang="en-US"/>
        </a:p>
      </dgm:t>
    </dgm:pt>
    <dgm:pt modelId="{6B80EB6C-A5E0-9C46-9761-2792BFE436D4}" type="pres">
      <dgm:prSet presAssocID="{38B42F2E-62DB-CE46-8362-415A725ABB7C}" presName="arrowAndChildren" presStyleCnt="0"/>
      <dgm:spPr/>
      <dgm:t>
        <a:bodyPr/>
        <a:lstStyle/>
        <a:p>
          <a:endParaRPr lang="en-US"/>
        </a:p>
      </dgm:t>
    </dgm:pt>
    <dgm:pt modelId="{24B7B846-B538-4E42-B463-019FD45C202F}" type="pres">
      <dgm:prSet presAssocID="{38B42F2E-62DB-CE46-8362-415A725ABB7C}" presName="parentTextArrow" presStyleLbl="node1" presStyleIdx="0" presStyleCnt="3"/>
      <dgm:spPr/>
      <dgm:t>
        <a:bodyPr/>
        <a:lstStyle/>
        <a:p>
          <a:endParaRPr lang="en-US"/>
        </a:p>
      </dgm:t>
    </dgm:pt>
    <dgm:pt modelId="{F1004451-EFDB-684A-95EE-806F502F65A8}" type="pres">
      <dgm:prSet presAssocID="{38B42F2E-62DB-CE46-8362-415A725ABB7C}" presName="arrow" presStyleLbl="node1" presStyleIdx="1" presStyleCnt="3"/>
      <dgm:spPr/>
      <dgm:t>
        <a:bodyPr/>
        <a:lstStyle/>
        <a:p>
          <a:endParaRPr lang="en-US"/>
        </a:p>
      </dgm:t>
    </dgm:pt>
    <dgm:pt modelId="{9B845DC4-0FAD-7645-89AB-D48C559DB4CC}" type="pres">
      <dgm:prSet presAssocID="{38B42F2E-62DB-CE46-8362-415A725ABB7C}" presName="descendantArrow" presStyleCnt="0"/>
      <dgm:spPr/>
      <dgm:t>
        <a:bodyPr/>
        <a:lstStyle/>
        <a:p>
          <a:endParaRPr lang="en-US"/>
        </a:p>
      </dgm:t>
    </dgm:pt>
    <dgm:pt modelId="{96AB6710-2EEC-8241-97F4-99042AEB2473}" type="pres">
      <dgm:prSet presAssocID="{E8598197-8E65-2843-B12F-05DC5507BA7F}" presName="childTextArrow" presStyleLbl="fgAccFollowNode1" presStyleIdx="1" presStyleCnt="3">
        <dgm:presLayoutVars>
          <dgm:bulletEnabled val="1"/>
        </dgm:presLayoutVars>
      </dgm:prSet>
      <dgm:spPr/>
      <dgm:t>
        <a:bodyPr/>
        <a:lstStyle/>
        <a:p>
          <a:endParaRPr lang="en-US"/>
        </a:p>
      </dgm:t>
    </dgm:pt>
    <dgm:pt modelId="{F32D84F1-782D-0140-BD6E-8A7A1608303A}" type="pres">
      <dgm:prSet presAssocID="{EA348DB3-1A8D-D84D-9430-B82A8E10BB8B}" presName="sp" presStyleCnt="0"/>
      <dgm:spPr/>
      <dgm:t>
        <a:bodyPr/>
        <a:lstStyle/>
        <a:p>
          <a:endParaRPr lang="en-US"/>
        </a:p>
      </dgm:t>
    </dgm:pt>
    <dgm:pt modelId="{6952F375-7750-EB4C-B354-4D484C729154}" type="pres">
      <dgm:prSet presAssocID="{307165E4-8FC7-954A-AA66-9DF74383956A}" presName="arrowAndChildren" presStyleCnt="0"/>
      <dgm:spPr/>
      <dgm:t>
        <a:bodyPr/>
        <a:lstStyle/>
        <a:p>
          <a:endParaRPr lang="en-US"/>
        </a:p>
      </dgm:t>
    </dgm:pt>
    <dgm:pt modelId="{A61EAA39-0608-A542-AA85-F912ABCBEB3A}" type="pres">
      <dgm:prSet presAssocID="{307165E4-8FC7-954A-AA66-9DF74383956A}" presName="parentTextArrow" presStyleLbl="node1" presStyleIdx="1" presStyleCnt="3"/>
      <dgm:spPr/>
      <dgm:t>
        <a:bodyPr/>
        <a:lstStyle/>
        <a:p>
          <a:endParaRPr lang="en-US"/>
        </a:p>
      </dgm:t>
    </dgm:pt>
    <dgm:pt modelId="{E23630B8-2093-3D41-BE66-CD78F00D0158}" type="pres">
      <dgm:prSet presAssocID="{307165E4-8FC7-954A-AA66-9DF74383956A}" presName="arrow" presStyleLbl="node1" presStyleIdx="2" presStyleCnt="3" custLinFactNeighborX="-12037" custLinFactNeighborY="-4477"/>
      <dgm:spPr/>
      <dgm:t>
        <a:bodyPr/>
        <a:lstStyle/>
        <a:p>
          <a:endParaRPr lang="en-US"/>
        </a:p>
      </dgm:t>
    </dgm:pt>
    <dgm:pt modelId="{A94ABFEF-26FF-B741-BF7D-73849BD9AB17}" type="pres">
      <dgm:prSet presAssocID="{307165E4-8FC7-954A-AA66-9DF74383956A}" presName="descendantArrow" presStyleCnt="0"/>
      <dgm:spPr/>
      <dgm:t>
        <a:bodyPr/>
        <a:lstStyle/>
        <a:p>
          <a:endParaRPr lang="en-US"/>
        </a:p>
      </dgm:t>
    </dgm:pt>
    <dgm:pt modelId="{D4E6E977-C7A0-9549-873E-E9A742C6ECE5}" type="pres">
      <dgm:prSet presAssocID="{BC4D024E-0AD2-DF4A-95E8-A05E1E468029}" presName="childTextArrow" presStyleLbl="fgAccFollowNode1" presStyleIdx="2" presStyleCnt="3">
        <dgm:presLayoutVars>
          <dgm:bulletEnabled val="1"/>
        </dgm:presLayoutVars>
      </dgm:prSet>
      <dgm:spPr/>
      <dgm:t>
        <a:bodyPr/>
        <a:lstStyle/>
        <a:p>
          <a:endParaRPr lang="en-US"/>
        </a:p>
      </dgm:t>
    </dgm:pt>
  </dgm:ptLst>
  <dgm:cxnLst>
    <dgm:cxn modelId="{A242AF5C-ADC5-EA46-8A91-49FA827D75EE}" type="presOf" srcId="{3B7075F6-FB99-CE41-A640-D14FA74DF5B3}" destId="{85AB39FB-59DF-0245-A4C6-1BA9AFEF9D15}" srcOrd="1" destOrd="0" presId="urn:microsoft.com/office/officeart/2005/8/layout/process4"/>
    <dgm:cxn modelId="{7579E4DE-1F55-7843-96BF-0C3639F994DC}" type="presOf" srcId="{307165E4-8FC7-954A-AA66-9DF74383956A}" destId="{A61EAA39-0608-A542-AA85-F912ABCBEB3A}" srcOrd="0" destOrd="0" presId="urn:microsoft.com/office/officeart/2005/8/layout/process4"/>
    <dgm:cxn modelId="{0996C3D1-6D6D-9145-B06C-4E78516FCFCB}" srcId="{BADD5172-F871-CA4C-AFC6-0CE4FD9761EB}" destId="{3B7075F6-FB99-CE41-A640-D14FA74DF5B3}" srcOrd="2" destOrd="0" parTransId="{DB832FF5-B09F-C24B-A354-FB907E4A2727}" sibTransId="{2B1C4E03-85FF-224B-8727-C20072291309}"/>
    <dgm:cxn modelId="{1611B75E-5E18-7B4C-82B4-BEB9DA996B9E}" srcId="{38B42F2E-62DB-CE46-8362-415A725ABB7C}" destId="{E8598197-8E65-2843-B12F-05DC5507BA7F}" srcOrd="0" destOrd="0" parTransId="{B2F606BA-2567-0D41-96A8-1DDA6FB77AFD}" sibTransId="{A545047F-8DA8-4D4F-A717-4223ADFA27AF}"/>
    <dgm:cxn modelId="{C8815289-1665-694B-9699-16C74259E93C}" srcId="{307165E4-8FC7-954A-AA66-9DF74383956A}" destId="{BC4D024E-0AD2-DF4A-95E8-A05E1E468029}" srcOrd="0" destOrd="0" parTransId="{A8A45F7F-E7F7-2246-AFBB-72FA7A740D9A}" sibTransId="{DCFD0039-083B-2C4D-A896-F3760539ED4C}"/>
    <dgm:cxn modelId="{5579E847-952A-714F-97C6-C69D2D112EA8}" type="presOf" srcId="{57B0E50C-D85D-0943-A36E-842E8176F229}" destId="{B88937AB-B580-F34F-AE1B-4C6D12758D91}" srcOrd="0" destOrd="0" presId="urn:microsoft.com/office/officeart/2005/8/layout/process4"/>
    <dgm:cxn modelId="{E17E2B6B-1510-0E41-9DAB-C5C3C5E79BBF}" type="presOf" srcId="{BC4D024E-0AD2-DF4A-95E8-A05E1E468029}" destId="{D4E6E977-C7A0-9549-873E-E9A742C6ECE5}" srcOrd="0" destOrd="0" presId="urn:microsoft.com/office/officeart/2005/8/layout/process4"/>
    <dgm:cxn modelId="{7EACF07F-EB8E-2248-B967-74B5AFA89B80}" type="presOf" srcId="{38B42F2E-62DB-CE46-8362-415A725ABB7C}" destId="{F1004451-EFDB-684A-95EE-806F502F65A8}" srcOrd="1" destOrd="0" presId="urn:microsoft.com/office/officeart/2005/8/layout/process4"/>
    <dgm:cxn modelId="{E64F9EBB-395D-BF41-A508-7A5E786B2866}" srcId="{BADD5172-F871-CA4C-AFC6-0CE4FD9761EB}" destId="{307165E4-8FC7-954A-AA66-9DF74383956A}" srcOrd="0" destOrd="0" parTransId="{9140E82C-1F7D-DF4C-9655-DEC2C7260E43}" sibTransId="{EA348DB3-1A8D-D84D-9430-B82A8E10BB8B}"/>
    <dgm:cxn modelId="{87495E64-48B5-A643-88CE-EC09BA68EA9F}" srcId="{BADD5172-F871-CA4C-AFC6-0CE4FD9761EB}" destId="{38B42F2E-62DB-CE46-8362-415A725ABB7C}" srcOrd="1" destOrd="0" parTransId="{C5A93363-A9EC-6A48-97E9-53469B4CCD40}" sibTransId="{4AFE83F2-B6BF-4B4C-8377-8BC11011D156}"/>
    <dgm:cxn modelId="{52B6F312-8507-C04D-9434-DC4D6B89AF43}" type="presOf" srcId="{3B7075F6-FB99-CE41-A640-D14FA74DF5B3}" destId="{C3C43F3F-3832-E849-978C-2E7497608C96}" srcOrd="0" destOrd="0" presId="urn:microsoft.com/office/officeart/2005/8/layout/process4"/>
    <dgm:cxn modelId="{B09DB8C1-D20A-CE43-AD3C-74E8279DBEBB}" type="presOf" srcId="{38B42F2E-62DB-CE46-8362-415A725ABB7C}" destId="{24B7B846-B538-4E42-B463-019FD45C202F}" srcOrd="0" destOrd="0" presId="urn:microsoft.com/office/officeart/2005/8/layout/process4"/>
    <dgm:cxn modelId="{A5B82C40-B54E-2A4E-A080-691D63DEF9C1}" type="presOf" srcId="{BADD5172-F871-CA4C-AFC6-0CE4FD9761EB}" destId="{DF44FE76-48EA-5343-8CBE-CBD3631ACA6B}" srcOrd="0" destOrd="0" presId="urn:microsoft.com/office/officeart/2005/8/layout/process4"/>
    <dgm:cxn modelId="{E2455DD0-2B1B-074A-A864-50A8E7765ADC}" srcId="{3B7075F6-FB99-CE41-A640-D14FA74DF5B3}" destId="{57B0E50C-D85D-0943-A36E-842E8176F229}" srcOrd="0" destOrd="0" parTransId="{D7693DE0-7C16-DB4D-AF86-EE8F876BE8DF}" sibTransId="{BB99F868-909D-7F44-9FB2-F4141FD38572}"/>
    <dgm:cxn modelId="{B44744D7-C921-1B46-900E-AD36E1C45B0B}" type="presOf" srcId="{307165E4-8FC7-954A-AA66-9DF74383956A}" destId="{E23630B8-2093-3D41-BE66-CD78F00D0158}" srcOrd="1" destOrd="0" presId="urn:microsoft.com/office/officeart/2005/8/layout/process4"/>
    <dgm:cxn modelId="{C5070589-CEF6-D44D-9D80-07BEA986267F}" type="presOf" srcId="{E8598197-8E65-2843-B12F-05DC5507BA7F}" destId="{96AB6710-2EEC-8241-97F4-99042AEB2473}" srcOrd="0" destOrd="0" presId="urn:microsoft.com/office/officeart/2005/8/layout/process4"/>
    <dgm:cxn modelId="{0AAB567D-5B7B-3349-AF2D-32CA32078454}" type="presParOf" srcId="{DF44FE76-48EA-5343-8CBE-CBD3631ACA6B}" destId="{9A98D6D7-DD4A-B64A-AA1E-0119392E7F14}" srcOrd="0" destOrd="0" presId="urn:microsoft.com/office/officeart/2005/8/layout/process4"/>
    <dgm:cxn modelId="{71F5C62F-5247-A145-A003-AAA3C727CD57}" type="presParOf" srcId="{9A98D6D7-DD4A-B64A-AA1E-0119392E7F14}" destId="{C3C43F3F-3832-E849-978C-2E7497608C96}" srcOrd="0" destOrd="0" presId="urn:microsoft.com/office/officeart/2005/8/layout/process4"/>
    <dgm:cxn modelId="{4A5F9D64-CDA6-1545-B52B-0234063EB5B3}" type="presParOf" srcId="{9A98D6D7-DD4A-B64A-AA1E-0119392E7F14}" destId="{85AB39FB-59DF-0245-A4C6-1BA9AFEF9D15}" srcOrd="1" destOrd="0" presId="urn:microsoft.com/office/officeart/2005/8/layout/process4"/>
    <dgm:cxn modelId="{07254194-7FBF-3141-BEE1-668B15B0746D}" type="presParOf" srcId="{9A98D6D7-DD4A-B64A-AA1E-0119392E7F14}" destId="{80E966AA-87D8-4446-AB15-E8C02AA25B91}" srcOrd="2" destOrd="0" presId="urn:microsoft.com/office/officeart/2005/8/layout/process4"/>
    <dgm:cxn modelId="{4F92BCE6-CBFE-4F46-AF2C-DD0B27672529}" type="presParOf" srcId="{80E966AA-87D8-4446-AB15-E8C02AA25B91}" destId="{B88937AB-B580-F34F-AE1B-4C6D12758D91}" srcOrd="0" destOrd="0" presId="urn:microsoft.com/office/officeart/2005/8/layout/process4"/>
    <dgm:cxn modelId="{E581C57A-90CE-9944-BCC0-079C344FA4F5}" type="presParOf" srcId="{DF44FE76-48EA-5343-8CBE-CBD3631ACA6B}" destId="{0CC56CF3-1D15-FE47-B329-3BC580F01F4A}" srcOrd="1" destOrd="0" presId="urn:microsoft.com/office/officeart/2005/8/layout/process4"/>
    <dgm:cxn modelId="{CD80CBF8-7BFE-AC46-B689-2A966D78E2C7}" type="presParOf" srcId="{DF44FE76-48EA-5343-8CBE-CBD3631ACA6B}" destId="{6B80EB6C-A5E0-9C46-9761-2792BFE436D4}" srcOrd="2" destOrd="0" presId="urn:microsoft.com/office/officeart/2005/8/layout/process4"/>
    <dgm:cxn modelId="{60353329-BFD4-B940-8D8B-056FC1BF8381}" type="presParOf" srcId="{6B80EB6C-A5E0-9C46-9761-2792BFE436D4}" destId="{24B7B846-B538-4E42-B463-019FD45C202F}" srcOrd="0" destOrd="0" presId="urn:microsoft.com/office/officeart/2005/8/layout/process4"/>
    <dgm:cxn modelId="{A871822A-055B-E646-BF72-E61047C5C42D}" type="presParOf" srcId="{6B80EB6C-A5E0-9C46-9761-2792BFE436D4}" destId="{F1004451-EFDB-684A-95EE-806F502F65A8}" srcOrd="1" destOrd="0" presId="urn:microsoft.com/office/officeart/2005/8/layout/process4"/>
    <dgm:cxn modelId="{CBCCE14C-0577-4C4B-B895-39BC3F9C94EF}" type="presParOf" srcId="{6B80EB6C-A5E0-9C46-9761-2792BFE436D4}" destId="{9B845DC4-0FAD-7645-89AB-D48C559DB4CC}" srcOrd="2" destOrd="0" presId="urn:microsoft.com/office/officeart/2005/8/layout/process4"/>
    <dgm:cxn modelId="{0859D5E5-006F-1C49-AAE9-539668388B2B}" type="presParOf" srcId="{9B845DC4-0FAD-7645-89AB-D48C559DB4CC}" destId="{96AB6710-2EEC-8241-97F4-99042AEB2473}" srcOrd="0" destOrd="0" presId="urn:microsoft.com/office/officeart/2005/8/layout/process4"/>
    <dgm:cxn modelId="{00999286-D7D3-D049-9CBB-A82D6C03EA2D}" type="presParOf" srcId="{DF44FE76-48EA-5343-8CBE-CBD3631ACA6B}" destId="{F32D84F1-782D-0140-BD6E-8A7A1608303A}" srcOrd="3" destOrd="0" presId="urn:microsoft.com/office/officeart/2005/8/layout/process4"/>
    <dgm:cxn modelId="{777C4AC4-2344-C340-8BD6-122859BF7279}" type="presParOf" srcId="{DF44FE76-48EA-5343-8CBE-CBD3631ACA6B}" destId="{6952F375-7750-EB4C-B354-4D484C729154}" srcOrd="4" destOrd="0" presId="urn:microsoft.com/office/officeart/2005/8/layout/process4"/>
    <dgm:cxn modelId="{52E94222-642A-C146-B57F-7953A8FF536E}" type="presParOf" srcId="{6952F375-7750-EB4C-B354-4D484C729154}" destId="{A61EAA39-0608-A542-AA85-F912ABCBEB3A}" srcOrd="0" destOrd="0" presId="urn:microsoft.com/office/officeart/2005/8/layout/process4"/>
    <dgm:cxn modelId="{103A2B8D-5791-5545-BAA4-3BB028768B3C}" type="presParOf" srcId="{6952F375-7750-EB4C-B354-4D484C729154}" destId="{E23630B8-2093-3D41-BE66-CD78F00D0158}" srcOrd="1" destOrd="0" presId="urn:microsoft.com/office/officeart/2005/8/layout/process4"/>
    <dgm:cxn modelId="{323A7C73-F336-6249-BAC2-4CCE39418713}" type="presParOf" srcId="{6952F375-7750-EB4C-B354-4D484C729154}" destId="{A94ABFEF-26FF-B741-BF7D-73849BD9AB17}" srcOrd="2" destOrd="0" presId="urn:microsoft.com/office/officeart/2005/8/layout/process4"/>
    <dgm:cxn modelId="{03831925-4069-074C-9312-F155079EE97D}" type="presParOf" srcId="{A94ABFEF-26FF-B741-BF7D-73849BD9AB17}" destId="{D4E6E977-C7A0-9549-873E-E9A742C6ECE5}"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B39FB-59DF-0245-A4C6-1BA9AFEF9D15}">
      <dsp:nvSpPr>
        <dsp:cNvPr id="0" name=""/>
        <dsp:cNvSpPr/>
      </dsp:nvSpPr>
      <dsp:spPr>
        <a:xfrm>
          <a:off x="0" y="3406931"/>
          <a:ext cx="8229600" cy="1118231"/>
        </a:xfrm>
        <a:prstGeom prst="rec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a:solidFill>
                <a:srgbClr val="FFFFFF"/>
              </a:solidFill>
            </a:rPr>
            <a:t>Plan learning experiences and instruction</a:t>
          </a:r>
        </a:p>
      </dsp:txBody>
      <dsp:txXfrm>
        <a:off x="0" y="3406931"/>
        <a:ext cx="8229600" cy="603844"/>
      </dsp:txXfrm>
    </dsp:sp>
    <dsp:sp modelId="{B88937AB-B580-F34F-AE1B-4C6D12758D91}">
      <dsp:nvSpPr>
        <dsp:cNvPr id="0" name=""/>
        <dsp:cNvSpPr/>
      </dsp:nvSpPr>
      <dsp:spPr>
        <a:xfrm>
          <a:off x="0" y="3988412"/>
          <a:ext cx="8229600" cy="514386"/>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a:lnSpc>
              <a:spcPct val="90000"/>
            </a:lnSpc>
            <a:spcBef>
              <a:spcPct val="0"/>
            </a:spcBef>
            <a:spcAft>
              <a:spcPct val="35000"/>
            </a:spcAft>
          </a:pPr>
          <a:r>
            <a:rPr lang="en-US" sz="2500" kern="1200"/>
            <a:t>What does it take to get there?</a:t>
          </a:r>
        </a:p>
      </dsp:txBody>
      <dsp:txXfrm>
        <a:off x="0" y="3988412"/>
        <a:ext cx="8229600" cy="514386"/>
      </dsp:txXfrm>
    </dsp:sp>
    <dsp:sp modelId="{F1004451-EFDB-684A-95EE-806F502F65A8}">
      <dsp:nvSpPr>
        <dsp:cNvPr id="0" name=""/>
        <dsp:cNvSpPr/>
      </dsp:nvSpPr>
      <dsp:spPr>
        <a:xfrm rot="10800000">
          <a:off x="0" y="1703865"/>
          <a:ext cx="8229600" cy="1719839"/>
        </a:xfrm>
        <a:prstGeom prst="upArrowCallou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a:t>Determine acceptable evidence</a:t>
          </a:r>
        </a:p>
      </dsp:txBody>
      <dsp:txXfrm rot="-10800000">
        <a:off x="0" y="1703865"/>
        <a:ext cx="8229600" cy="603663"/>
      </dsp:txXfrm>
    </dsp:sp>
    <dsp:sp modelId="{96AB6710-2EEC-8241-97F4-99042AEB2473}">
      <dsp:nvSpPr>
        <dsp:cNvPr id="0" name=""/>
        <dsp:cNvSpPr/>
      </dsp:nvSpPr>
      <dsp:spPr>
        <a:xfrm>
          <a:off x="0" y="2307529"/>
          <a:ext cx="8229600" cy="514231"/>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a:lnSpc>
              <a:spcPct val="90000"/>
            </a:lnSpc>
            <a:spcBef>
              <a:spcPct val="0"/>
            </a:spcBef>
            <a:spcAft>
              <a:spcPct val="35000"/>
            </a:spcAft>
          </a:pPr>
          <a:r>
            <a:rPr lang="en-US" sz="2500" kern="1200" dirty="0"/>
            <a:t>How will you and learners know </a:t>
          </a:r>
          <a:r>
            <a:rPr lang="en-US" sz="2500" kern="1200" dirty="0" smtClean="0"/>
            <a:t>they reached </a:t>
          </a:r>
          <a:r>
            <a:rPr lang="en-US" sz="2500" kern="1200" dirty="0"/>
            <a:t>the goals?</a:t>
          </a:r>
          <a:endParaRPr lang="en-US" sz="2500" kern="1200"/>
        </a:p>
      </dsp:txBody>
      <dsp:txXfrm>
        <a:off x="0" y="2307529"/>
        <a:ext cx="8229600" cy="514231"/>
      </dsp:txXfrm>
    </dsp:sp>
    <dsp:sp modelId="{E23630B8-2093-3D41-BE66-CD78F00D0158}">
      <dsp:nvSpPr>
        <dsp:cNvPr id="0" name=""/>
        <dsp:cNvSpPr/>
      </dsp:nvSpPr>
      <dsp:spPr>
        <a:xfrm rot="10800000">
          <a:off x="0" y="0"/>
          <a:ext cx="8229600" cy="1719839"/>
        </a:xfrm>
        <a:prstGeom prst="upArrowCallou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a:solidFill>
                <a:schemeClr val="bg1"/>
              </a:solidFill>
            </a:rPr>
            <a:t>Identify desired results</a:t>
          </a:r>
        </a:p>
      </dsp:txBody>
      <dsp:txXfrm rot="-10800000">
        <a:off x="0" y="0"/>
        <a:ext cx="8229600" cy="603663"/>
      </dsp:txXfrm>
    </dsp:sp>
    <dsp:sp modelId="{D4E6E977-C7A0-9549-873E-E9A742C6ECE5}">
      <dsp:nvSpPr>
        <dsp:cNvPr id="0" name=""/>
        <dsp:cNvSpPr/>
      </dsp:nvSpPr>
      <dsp:spPr>
        <a:xfrm>
          <a:off x="0" y="604463"/>
          <a:ext cx="8229600" cy="514231"/>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a:lnSpc>
              <a:spcPct val="90000"/>
            </a:lnSpc>
            <a:spcBef>
              <a:spcPct val="0"/>
            </a:spcBef>
            <a:spcAft>
              <a:spcPct val="35000"/>
            </a:spcAft>
          </a:pPr>
          <a:r>
            <a:rPr lang="en-US" sz="2500" kern="1200"/>
            <a:t>What are the goals?</a:t>
          </a:r>
        </a:p>
      </dsp:txBody>
      <dsp:txXfrm>
        <a:off x="0" y="604463"/>
        <a:ext cx="8229600" cy="514231"/>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0AFAED-B3F5-F844-A56E-87F9452C9222}" type="datetimeFigureOut">
              <a:rPr lang="en-US"/>
              <a:pPr/>
              <a:t>8/19/16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47FD59-2956-0F45-BC2E-068CF25E3812}" type="slidenum">
              <a:rPr/>
              <a:pPr/>
              <a:t>‹#›</a:t>
            </a:fld>
            <a:endParaRPr lang="en-US"/>
          </a:p>
        </p:txBody>
      </p:sp>
    </p:spTree>
    <p:extLst>
      <p:ext uri="{BB962C8B-B14F-4D97-AF65-F5344CB8AC3E}">
        <p14:creationId xmlns:p14="http://schemas.microsoft.com/office/powerpoint/2010/main" val="7910521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6D1DBA-CC19-A34B-AD90-A0303634FBDE}" type="datetimeFigureOut">
              <a:rPr lang="en-US"/>
              <a:pPr/>
              <a:t>8/19/16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E35CB3-1955-EF4B-A07F-669D25884C65}" type="slidenum">
              <a:rPr/>
              <a:pPr/>
              <a:t>‹#›</a:t>
            </a:fld>
            <a:endParaRPr lang="en-US"/>
          </a:p>
        </p:txBody>
      </p:sp>
    </p:spTree>
    <p:extLst>
      <p:ext uri="{BB962C8B-B14F-4D97-AF65-F5344CB8AC3E}">
        <p14:creationId xmlns:p14="http://schemas.microsoft.com/office/powerpoint/2010/main" val="134980211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Consider guiding principles for designing units and lessons that maximize student learning. </a:t>
            </a:r>
          </a:p>
          <a:p>
            <a:endParaRPr lang="en-US"/>
          </a:p>
        </p:txBody>
      </p:sp>
      <p:sp>
        <p:nvSpPr>
          <p:cNvPr id="4" name="Slide Number Placeholder 3"/>
          <p:cNvSpPr>
            <a:spLocks noGrp="1"/>
          </p:cNvSpPr>
          <p:nvPr>
            <p:ph type="sldNum" sz="quarter" idx="10"/>
          </p:nvPr>
        </p:nvSpPr>
        <p:spPr/>
        <p:txBody>
          <a:bodyPr/>
          <a:lstStyle/>
          <a:p>
            <a:fld id="{D13103BE-7209-442E-B89E-97421B9DB658}" type="slidenum">
              <a:rPr lang="en-US" smtClean="0"/>
              <a:pPr/>
              <a:t>1</a:t>
            </a:fld>
            <a:endParaRPr lang="en-US"/>
          </a:p>
        </p:txBody>
      </p:sp>
    </p:spTree>
    <p:extLst>
      <p:ext uri="{BB962C8B-B14F-4D97-AF65-F5344CB8AC3E}">
        <p14:creationId xmlns:p14="http://schemas.microsoft.com/office/powerpoint/2010/main" val="2797332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Do</a:t>
            </a:r>
            <a:r>
              <a:rPr lang="en-US" baseline="0"/>
              <a:t> we want a slide like this so that we can say that although we are focusing primarily on Stage 3 for this workshop, we recognized that you have to plan with Stage 1 and 2 in min. </a:t>
            </a:r>
            <a:endParaRPr lang="en-US"/>
          </a:p>
        </p:txBody>
      </p:sp>
      <p:sp>
        <p:nvSpPr>
          <p:cNvPr id="4" name="Slide Number Placeholder 3"/>
          <p:cNvSpPr>
            <a:spLocks noGrp="1"/>
          </p:cNvSpPr>
          <p:nvPr>
            <p:ph type="sldNum" sz="quarter" idx="10"/>
          </p:nvPr>
        </p:nvSpPr>
        <p:spPr/>
        <p:txBody>
          <a:bodyPr/>
          <a:lstStyle/>
          <a:p>
            <a:fld id="{B938CFD0-97DD-4247-AF6C-7D793BEC302B}" type="slidenum">
              <a:rPr lang="en-US" smtClean="0"/>
              <a:pPr/>
              <a:t>9</a:t>
            </a:fld>
            <a:endParaRPr lang="en-US"/>
          </a:p>
        </p:txBody>
      </p:sp>
    </p:spTree>
    <p:extLst>
      <p:ext uri="{BB962C8B-B14F-4D97-AF65-F5344CB8AC3E}">
        <p14:creationId xmlns:p14="http://schemas.microsoft.com/office/powerpoint/2010/main" val="1184094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9B765B3E-0FD1-4940-BF04-1FB1F7B0E15D}" type="slidenum">
              <a:rPr lang="en-US">
                <a:latin typeface="Arial" pitchFamily="-84" charset="0"/>
                <a:ea typeface="ＭＳ Ｐゴシック" pitchFamily="-84" charset="-128"/>
                <a:cs typeface="ＭＳ Ｐゴシック" pitchFamily="-84" charset="-128"/>
              </a:rPr>
              <a:pPr/>
              <a:t>15</a:t>
            </a:fld>
            <a:endParaRPr lang="en-US">
              <a:latin typeface="Arial" pitchFamily="-84" charset="0"/>
              <a:ea typeface="ＭＳ Ｐゴシック" pitchFamily="-84" charset="-128"/>
              <a:cs typeface="ＭＳ Ｐゴシック" pitchFamily="-84" charset="-128"/>
            </a:endParaRPr>
          </a:p>
        </p:txBody>
      </p:sp>
      <p:sp>
        <p:nvSpPr>
          <p:cNvPr id="45059" name="Rectangle 2"/>
          <p:cNvSpPr>
            <a:spLocks noGrp="1" noRot="1" noChangeAspect="1" noChangeArrowheads="1"/>
          </p:cNvSpPr>
          <p:nvPr>
            <p:ph type="sldImg"/>
          </p:nvPr>
        </p:nvSpPr>
        <p:spPr>
          <a:solidFill>
            <a:srgbClr val="FFFFFF"/>
          </a:solidFill>
          <a:ln/>
        </p:spPr>
      </p:sp>
      <p:sp>
        <p:nvSpPr>
          <p:cNvPr id="45060" name="Rectangle 3"/>
          <p:cNvSpPr>
            <a:spLocks noGrp="1" noChangeArrowheads="1"/>
          </p:cNvSpPr>
          <p:nvPr>
            <p:ph type="body" idx="1"/>
          </p:nvPr>
        </p:nvSpPr>
        <p:spPr>
          <a:solidFill>
            <a:srgbClr val="FFFFFF"/>
          </a:solidFill>
          <a:ln>
            <a:solidFill>
              <a:srgbClr val="000000"/>
            </a:solidFill>
          </a:ln>
        </p:spPr>
        <p:txBody>
          <a:bodyPr/>
          <a:lstStyle/>
          <a:p>
            <a:endParaRPr lang="en-US">
              <a:latin typeface="Arial" pitchFamily="-8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1599253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E35CB3-1955-EF4B-A07F-669D25884C65}" type="slidenum">
              <a:rPr lang="uk-UA"/>
              <a:pPr/>
              <a:t>23</a:t>
            </a:fld>
            <a:endParaRPr lang="uk-UA"/>
          </a:p>
        </p:txBody>
      </p:sp>
    </p:spTree>
    <p:extLst>
      <p:ext uri="{BB962C8B-B14F-4D97-AF65-F5344CB8AC3E}">
        <p14:creationId xmlns:p14="http://schemas.microsoft.com/office/powerpoint/2010/main" val="1684969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E35CB3-1955-EF4B-A07F-669D25884C65}" type="slidenum">
              <a:rPr lang="uk-UA"/>
              <a:pPr/>
              <a:t>24</a:t>
            </a:fld>
            <a:endParaRPr lang="uk-UA"/>
          </a:p>
        </p:txBody>
      </p:sp>
    </p:spTree>
    <p:extLst>
      <p:ext uri="{BB962C8B-B14F-4D97-AF65-F5344CB8AC3E}">
        <p14:creationId xmlns:p14="http://schemas.microsoft.com/office/powerpoint/2010/main" val="803741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E35CB3-1955-EF4B-A07F-669D25884C65}" type="slidenum">
              <a:rPr lang="uk-UA"/>
              <a:pPr/>
              <a:t>25</a:t>
            </a:fld>
            <a:endParaRPr lang="uk-UA"/>
          </a:p>
        </p:txBody>
      </p:sp>
    </p:spTree>
    <p:extLst>
      <p:ext uri="{BB962C8B-B14F-4D97-AF65-F5344CB8AC3E}">
        <p14:creationId xmlns:p14="http://schemas.microsoft.com/office/powerpoint/2010/main" val="1136875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a:t>Laura Terrill</a:t>
            </a: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p>
            <a:fld id="{74C2F60E-34D8-DD42-93FD-7BD7AE43232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a:t>Laura Terrill</a:t>
            </a: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4C2F60E-34D8-DD42-93FD-7BD7AE43232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4C2F60E-34D8-DD42-93FD-7BD7AE432328}" type="slidenum">
              <a:rPr lang="en-US"/>
              <a:pPr/>
              <a:t>‹#›</a:t>
            </a:fld>
            <a:endParaRPr lang="en-US"/>
          </a:p>
        </p:txBody>
      </p:sp>
      <p:sp>
        <p:nvSpPr>
          <p:cNvPr id="14" name="Footer Placeholder 13"/>
          <p:cNvSpPr>
            <a:spLocks noGrp="1"/>
          </p:cNvSpPr>
          <p:nvPr>
            <p:ph type="ftr" sz="quarter" idx="12"/>
          </p:nvPr>
        </p:nvSpPr>
        <p:spPr/>
        <p:txBody>
          <a:bodyPr/>
          <a:lstStyle/>
          <a:p>
            <a:r>
              <a:rPr lang="en-US"/>
              <a:t>Laura Terrill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fld id="{74C2F60E-34D8-DD42-93FD-7BD7AE432328}" type="slidenum">
              <a:rPr lang="en-US"/>
              <a:pPr/>
              <a:t>‹#›</a:t>
            </a:fld>
            <a:endParaRPr lang="en-US"/>
          </a:p>
        </p:txBody>
      </p:sp>
      <p:sp>
        <p:nvSpPr>
          <p:cNvPr id="12" name="Footer Placeholder 11"/>
          <p:cNvSpPr>
            <a:spLocks noGrp="1"/>
          </p:cNvSpPr>
          <p:nvPr>
            <p:ph type="ftr" sz="quarter" idx="17"/>
          </p:nvPr>
        </p:nvSpPr>
        <p:spPr/>
        <p:txBody>
          <a:bodyPr rtlCol="0"/>
          <a:lstStyle/>
          <a:p>
            <a:r>
              <a:rPr lang="en-US"/>
              <a:t>Laura Terrill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fld id="{74C2F60E-34D8-DD42-93FD-7BD7AE432328}" type="slidenum">
              <a:rPr lang="en-US"/>
              <a:pPr/>
              <a:t>‹#›</a:t>
            </a:fld>
            <a:endParaRPr lang="en-US"/>
          </a:p>
        </p:txBody>
      </p:sp>
      <p:sp>
        <p:nvSpPr>
          <p:cNvPr id="14" name="Footer Placeholder 13"/>
          <p:cNvSpPr>
            <a:spLocks noGrp="1"/>
          </p:cNvSpPr>
          <p:nvPr>
            <p:ph type="ftr" sz="quarter" idx="17"/>
          </p:nvPr>
        </p:nvSpPr>
        <p:spPr/>
        <p:txBody>
          <a:bodyPr rtlCol="0"/>
          <a:lstStyle/>
          <a:p>
            <a:r>
              <a:rPr lang="en-US"/>
              <a:t>Laura Terrill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Laura Terrill</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Laura Terrill</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4C2F60E-34D8-DD42-93FD-7BD7AE432328}" type="slidenum">
              <a:rPr lang="en-US"/>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a:t>Laura Terrill</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sz="1400" dirty="0">
              <a:solidFill>
                <a:schemeClr val="tx2"/>
              </a:solidFill>
            </a:endParaRPr>
          </a:p>
        </p:txBody>
      </p:sp>
      <p:sp>
        <p:nvSpPr>
          <p:cNvPr id="3" name="Footer Placeholder 2"/>
          <p:cNvSpPr>
            <a:spLocks noGrp="1"/>
          </p:cNvSpPr>
          <p:nvPr>
            <p:ph type="ftr" sz="quarter" idx="3"/>
          </p:nvPr>
        </p:nvSpPr>
        <p:spPr>
          <a:xfrm>
            <a:off x="0" y="6430962"/>
            <a:ext cx="5421083" cy="365125"/>
          </a:xfrm>
          <a:prstGeom prst="rect">
            <a:avLst/>
          </a:prstGeom>
        </p:spPr>
        <p:txBody>
          <a:bodyPr vert="horz" anchor="ctr"/>
          <a:lstStyle>
            <a:lvl1pPr algn="l" eaLnBrk="1" latinLnBrk="0" hangingPunct="1">
              <a:defRPr kumimoji="0" sz="1400">
                <a:solidFill>
                  <a:schemeClr val="tx2"/>
                </a:solidFill>
              </a:defRPr>
            </a:lvl1pPr>
          </a:lstStyle>
          <a:p>
            <a:r>
              <a:rPr lang="en-US"/>
              <a:t>Laura Terrill</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4C2F60E-34D8-DD42-93FD-7BD7AE43232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hyperlink" Target="http://www.tagxedo.com/"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17.jpeg"/></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Goals:</a:t>
            </a:r>
            <a:endParaRPr lang="en-US" dirty="0">
              <a:solidFill>
                <a:schemeClr val="tx1"/>
              </a:solidFill>
            </a:endParaRPr>
          </a:p>
        </p:txBody>
      </p:sp>
      <p:sp>
        <p:nvSpPr>
          <p:cNvPr id="6" name="Footer Placeholder 5"/>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normAutofit fontScale="85000" lnSpcReduction="20000"/>
          </a:bodyPr>
          <a:lstStyle/>
          <a:p>
            <a:fld id="{74C2F60E-34D8-DD42-93FD-7BD7AE432328}" type="slidenum">
              <a:rPr lang="en-US"/>
              <a:pPr/>
              <a:t>1</a:t>
            </a:fld>
            <a:endParaRPr lang="en-US"/>
          </a:p>
        </p:txBody>
      </p:sp>
      <p:sp>
        <p:nvSpPr>
          <p:cNvPr id="3" name="Content Placeholder 2"/>
          <p:cNvSpPr>
            <a:spLocks noGrp="1"/>
          </p:cNvSpPr>
          <p:nvPr>
            <p:ph sz="quarter" idx="1"/>
          </p:nvPr>
        </p:nvSpPr>
        <p:spPr>
          <a:xfrm>
            <a:off x="2457128" y="2467182"/>
            <a:ext cx="5927910" cy="3049199"/>
          </a:xfrm>
        </p:spPr>
        <p:txBody>
          <a:bodyPr>
            <a:normAutofit/>
          </a:bodyPr>
          <a:lstStyle/>
          <a:p>
            <a:pPr>
              <a:buSzPct val="80000"/>
              <a:buFont typeface="Wingdings" charset="2"/>
              <a:buChar char="ü"/>
            </a:pPr>
            <a:r>
              <a:rPr lang="en-US" sz="2800"/>
              <a:t>Revisit unit design</a:t>
            </a:r>
          </a:p>
          <a:p>
            <a:pPr>
              <a:buSzPct val="80000"/>
              <a:buFont typeface="Wingdings" charset="2"/>
              <a:buChar char="ü"/>
            </a:pPr>
            <a:r>
              <a:rPr lang="en-US" sz="2800"/>
              <a:t>Addresses questions/concerns from level 1</a:t>
            </a:r>
          </a:p>
          <a:p>
            <a:pPr>
              <a:buSzPct val="80000"/>
              <a:buFont typeface="Wingdings" charset="2"/>
              <a:buChar char="ü"/>
            </a:pPr>
            <a:r>
              <a:rPr lang="en-US" sz="2800"/>
              <a:t>Finalize units for level 2</a:t>
            </a:r>
          </a:p>
          <a:p>
            <a:pPr>
              <a:buSzPct val="80000"/>
              <a:buFont typeface="Wingdings" charset="2"/>
              <a:buChar char="ü"/>
            </a:pPr>
            <a:r>
              <a:rPr lang="en-US" sz="2800"/>
              <a:t>Create level 2 units</a:t>
            </a:r>
          </a:p>
          <a:p>
            <a:pPr>
              <a:buSzPct val="80000"/>
              <a:buFont typeface="Wingdings" charset="2"/>
              <a:buChar char="ü"/>
            </a:pPr>
            <a:r>
              <a:rPr lang="en-US" sz="2800"/>
              <a:t>Other???</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514976">
            <a:off x="-159334" y="3098278"/>
            <a:ext cx="2317141" cy="2306843"/>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2795" y="1675849"/>
            <a:ext cx="1252883" cy="1252883"/>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814055">
            <a:off x="372795" y="5257520"/>
            <a:ext cx="1252883" cy="1252883"/>
          </a:xfrm>
          <a:prstGeom prst="rect">
            <a:avLst/>
          </a:prstGeom>
        </p:spPr>
      </p:pic>
    </p:spTree>
    <p:extLst>
      <p:ext uri="{BB962C8B-B14F-4D97-AF65-F5344CB8AC3E}">
        <p14:creationId xmlns:p14="http://schemas.microsoft.com/office/powerpoint/2010/main" val="900249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Level 1</a:t>
            </a:r>
          </a:p>
        </p:txBody>
      </p:sp>
      <p:sp>
        <p:nvSpPr>
          <p:cNvPr id="3" name="Footer Placeholder 2"/>
          <p:cNvSpPr>
            <a:spLocks noGrp="1"/>
          </p:cNvSpPr>
          <p:nvPr>
            <p:ph type="ftr" sz="quarter" idx="11"/>
          </p:nvPr>
        </p:nvSpPr>
        <p:spPr/>
        <p:txBody>
          <a:bodyPr/>
          <a:lstStyle/>
          <a:p>
            <a:r>
              <a:rPr lang="en-US"/>
              <a:t>Laura Terrill</a:t>
            </a:r>
          </a:p>
        </p:txBody>
      </p:sp>
      <p:sp>
        <p:nvSpPr>
          <p:cNvPr id="4" name="Slide Number Placeholder 3"/>
          <p:cNvSpPr>
            <a:spLocks noGrp="1"/>
          </p:cNvSpPr>
          <p:nvPr>
            <p:ph type="sldNum" sz="quarter" idx="12"/>
          </p:nvPr>
        </p:nvSpPr>
        <p:spPr/>
        <p:txBody>
          <a:bodyPr>
            <a:normAutofit fontScale="85000" lnSpcReduction="20000"/>
          </a:bodyPr>
          <a:lstStyle/>
          <a:p>
            <a:fld id="{74C2F60E-34D8-DD42-93FD-7BD7AE432328}" type="slidenum">
              <a:rPr lang="en-US"/>
              <a:pPr/>
              <a:t>10</a:t>
            </a:fld>
            <a:endParaRPr lang="en-US"/>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848139684"/>
              </p:ext>
            </p:extLst>
          </p:nvPr>
        </p:nvGraphicFramePr>
        <p:xfrm>
          <a:off x="120650" y="1679575"/>
          <a:ext cx="8858250" cy="4145280"/>
        </p:xfrm>
        <a:graphic>
          <a:graphicData uri="http://schemas.openxmlformats.org/drawingml/2006/table">
            <a:tbl>
              <a:tblPr firstRow="1" bandRow="1">
                <a:tableStyleId>{5C22544A-7EE6-4342-B048-85BDC9FD1C3A}</a:tableStyleId>
              </a:tblPr>
              <a:tblGrid>
                <a:gridCol w="1476375"/>
                <a:gridCol w="1476375"/>
                <a:gridCol w="1476375"/>
                <a:gridCol w="1476375"/>
                <a:gridCol w="1476375"/>
                <a:gridCol w="1476375"/>
              </a:tblGrid>
              <a:tr h="370840">
                <a:tc>
                  <a:txBody>
                    <a:bodyPr/>
                    <a:lstStyle/>
                    <a:p>
                      <a:pPr marL="0" marR="0" algn="ctr">
                        <a:spcBef>
                          <a:spcPts val="0"/>
                        </a:spcBef>
                        <a:spcAft>
                          <a:spcPts val="0"/>
                        </a:spcAft>
                      </a:pPr>
                      <a:r>
                        <a:rPr lang="en-US" sz="1400" b="1">
                          <a:solidFill>
                            <a:schemeClr val="bg1"/>
                          </a:solidFill>
                          <a:effectLst/>
                          <a:latin typeface="+mn-lt"/>
                          <a:ea typeface="Cambria" charset="0"/>
                          <a:cs typeface="Times New Roman" charset="0"/>
                        </a:rPr>
                        <a:t>My World / Global Citizenship</a:t>
                      </a:r>
                      <a:endParaRPr lang="en-US" sz="1400">
                        <a:solidFill>
                          <a:schemeClr val="bg1"/>
                        </a:solidFill>
                        <a:effectLst/>
                        <a:latin typeface="+mn-lt"/>
                        <a:ea typeface="Cambria" charset="0"/>
                        <a:cs typeface="Times New Roman" charset="0"/>
                      </a:endParaRPr>
                    </a:p>
                  </a:txBody>
                  <a:tcPr marL="68580" marR="68580" marT="0" marB="0" anchor="ctr"/>
                </a:tc>
                <a:tc>
                  <a:txBody>
                    <a:bodyPr/>
                    <a:lstStyle/>
                    <a:p>
                      <a:pPr marL="0" marR="0" algn="ctr">
                        <a:spcBef>
                          <a:spcPts val="0"/>
                        </a:spcBef>
                        <a:spcAft>
                          <a:spcPts val="0"/>
                        </a:spcAft>
                      </a:pPr>
                      <a:r>
                        <a:rPr lang="en-US" sz="1400" b="1">
                          <a:solidFill>
                            <a:schemeClr val="bg1"/>
                          </a:solidFill>
                          <a:effectLst/>
                          <a:latin typeface="+mn-lt"/>
                          <a:ea typeface="Cambria" charset="0"/>
                          <a:cs typeface="Times New Roman" charset="0"/>
                        </a:rPr>
                        <a:t>Celebrating Community: Family, Friends and Pets</a:t>
                      </a:r>
                      <a:endParaRPr lang="en-US" sz="1400">
                        <a:solidFill>
                          <a:schemeClr val="bg1"/>
                        </a:solidFill>
                        <a:effectLst/>
                        <a:latin typeface="+mn-lt"/>
                        <a:ea typeface="Cambria" charset="0"/>
                        <a:cs typeface="Times New Roman" charset="0"/>
                      </a:endParaRPr>
                    </a:p>
                  </a:txBody>
                  <a:tcPr marL="68580" marR="68580" marT="0" marB="0" anchor="ctr"/>
                </a:tc>
                <a:tc>
                  <a:txBody>
                    <a:bodyPr/>
                    <a:lstStyle/>
                    <a:p>
                      <a:pPr marL="0" marR="0" algn="ctr">
                        <a:lnSpc>
                          <a:spcPct val="115000"/>
                        </a:lnSpc>
                        <a:spcBef>
                          <a:spcPts val="0"/>
                        </a:spcBef>
                        <a:spcAft>
                          <a:spcPts val="0"/>
                        </a:spcAft>
                      </a:pPr>
                      <a:r>
                        <a:rPr lang="en-US" sz="1400" b="1">
                          <a:solidFill>
                            <a:schemeClr val="bg1"/>
                          </a:solidFill>
                          <a:effectLst/>
                          <a:latin typeface="+mn-lt"/>
                          <a:ea typeface="Arial" charset="0"/>
                        </a:rPr>
                        <a:t>A Day in the Life</a:t>
                      </a:r>
                      <a:r>
                        <a:rPr lang="en-US" sz="1400">
                          <a:solidFill>
                            <a:schemeClr val="bg1"/>
                          </a:solidFill>
                          <a:effectLst/>
                          <a:latin typeface="+mn-lt"/>
                          <a:ea typeface="Cambria" charset="0"/>
                          <a:cs typeface="Times New Roman" charset="0"/>
                        </a:rPr>
                        <a:t> </a:t>
                      </a:r>
                    </a:p>
                  </a:txBody>
                  <a:tcPr marL="68580" marR="68580" marT="0" marB="0" anchor="ctr"/>
                </a:tc>
                <a:tc>
                  <a:txBody>
                    <a:bodyPr/>
                    <a:lstStyle/>
                    <a:p>
                      <a:pPr marL="0" marR="0" algn="ctr">
                        <a:lnSpc>
                          <a:spcPct val="115000"/>
                        </a:lnSpc>
                        <a:spcBef>
                          <a:spcPts val="0"/>
                        </a:spcBef>
                        <a:spcAft>
                          <a:spcPts val="0"/>
                        </a:spcAft>
                      </a:pPr>
                      <a:r>
                        <a:rPr lang="en-US" sz="1400" b="1">
                          <a:solidFill>
                            <a:schemeClr val="bg1"/>
                          </a:solidFill>
                          <a:effectLst/>
                          <a:latin typeface="+mn-lt"/>
                          <a:ea typeface="Arial" charset="0"/>
                        </a:rPr>
                        <a:t>Healthy Lifestyle</a:t>
                      </a:r>
                      <a:endParaRPr lang="en-US" sz="1400">
                        <a:solidFill>
                          <a:schemeClr val="bg1"/>
                        </a:solidFill>
                        <a:effectLst/>
                        <a:latin typeface="+mn-lt"/>
                        <a:ea typeface="Arial" charset="0"/>
                      </a:endParaRPr>
                    </a:p>
                  </a:txBody>
                  <a:tcPr marL="68580" marR="68580" marT="0" marB="0" anchor="ctr"/>
                </a:tc>
                <a:tc>
                  <a:txBody>
                    <a:bodyPr/>
                    <a:lstStyle/>
                    <a:p>
                      <a:pPr marL="0" marR="0" algn="ctr">
                        <a:spcBef>
                          <a:spcPts val="0"/>
                        </a:spcBef>
                        <a:spcAft>
                          <a:spcPts val="0"/>
                        </a:spcAft>
                      </a:pPr>
                      <a:r>
                        <a:rPr lang="en-US" sz="1400" b="1">
                          <a:solidFill>
                            <a:schemeClr val="bg1"/>
                          </a:solidFill>
                          <a:effectLst/>
                          <a:latin typeface="+mn-lt"/>
                          <a:ea typeface="Cambria" charset="0"/>
                          <a:cs typeface="Times New Roman" charset="0"/>
                        </a:rPr>
                        <a:t>Consumerism</a:t>
                      </a:r>
                      <a:endParaRPr lang="en-US" sz="1400">
                        <a:solidFill>
                          <a:schemeClr val="bg1"/>
                        </a:solidFill>
                        <a:effectLst/>
                        <a:latin typeface="+mn-lt"/>
                        <a:ea typeface="Cambria" charset="0"/>
                        <a:cs typeface="Times New Roman" charset="0"/>
                      </a:endParaRPr>
                    </a:p>
                    <a:p>
                      <a:pPr marL="0" marR="0" algn="ctr">
                        <a:spcBef>
                          <a:spcPts val="0"/>
                        </a:spcBef>
                        <a:spcAft>
                          <a:spcPts val="0"/>
                        </a:spcAft>
                      </a:pPr>
                      <a:r>
                        <a:rPr lang="en-US" sz="1400" b="1">
                          <a:solidFill>
                            <a:schemeClr val="bg1"/>
                          </a:solidFill>
                          <a:effectLst/>
                          <a:latin typeface="+mn-lt"/>
                          <a:ea typeface="Cambria" charset="0"/>
                          <a:cs typeface="Times New Roman" charset="0"/>
                        </a:rPr>
                        <a:t>Shopping</a:t>
                      </a:r>
                      <a:endParaRPr lang="en-US" sz="1400">
                        <a:solidFill>
                          <a:schemeClr val="bg1"/>
                        </a:solidFill>
                        <a:effectLst/>
                        <a:latin typeface="+mn-lt"/>
                        <a:ea typeface="Cambria" charset="0"/>
                        <a:cs typeface="Times New Roman" charset="0"/>
                      </a:endParaRPr>
                    </a:p>
                  </a:txBody>
                  <a:tcPr marL="68580" marR="68580" marT="0" marB="0" anchor="ctr"/>
                </a:tc>
                <a:tc>
                  <a:txBody>
                    <a:bodyPr/>
                    <a:lstStyle/>
                    <a:p>
                      <a:pPr marL="0" marR="0" algn="ctr">
                        <a:spcBef>
                          <a:spcPts val="0"/>
                        </a:spcBef>
                        <a:spcAft>
                          <a:spcPts val="0"/>
                        </a:spcAft>
                      </a:pPr>
                      <a:r>
                        <a:rPr lang="en-US" sz="1400" b="1">
                          <a:solidFill>
                            <a:schemeClr val="bg1"/>
                          </a:solidFill>
                          <a:effectLst/>
                          <a:latin typeface="+mn-lt"/>
                          <a:ea typeface="Cambria" charset="0"/>
                          <a:cs typeface="Times New Roman" charset="0"/>
                        </a:rPr>
                        <a:t>Travel</a:t>
                      </a:r>
                      <a:endParaRPr lang="en-US" sz="1400">
                        <a:solidFill>
                          <a:schemeClr val="bg1"/>
                        </a:solidFill>
                        <a:effectLst/>
                        <a:latin typeface="+mn-lt"/>
                        <a:ea typeface="Cambria" charset="0"/>
                        <a:cs typeface="Times New Roman" charset="0"/>
                      </a:endParaRPr>
                    </a:p>
                  </a:txBody>
                  <a:tcPr marL="68580" marR="68580" marT="0" marB="0" anchor="ctr"/>
                </a:tc>
              </a:tr>
              <a:tr h="370840">
                <a:tc>
                  <a:txBody>
                    <a:bodyPr/>
                    <a:lstStyle/>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me</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family</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community</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world</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description</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Basic greetings, name, age, etc.</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Where am I from (heritage/family ancestry)? </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Friends/Family/Pets</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Population – numbers</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alter-ego </a:t>
                      </a:r>
                    </a:p>
                    <a:p>
                      <a:pPr marL="182880" marR="0" indent="-182880" algn="l">
                        <a:spcBef>
                          <a:spcPts val="0"/>
                        </a:spcBef>
                        <a:spcAft>
                          <a:spcPts val="0"/>
                        </a:spcAft>
                      </a:pPr>
                      <a:r>
                        <a:rPr lang="en-US" sz="1200">
                          <a:effectLst/>
                          <a:latin typeface="+mn-lt"/>
                          <a:ea typeface="Cambria" charset="0"/>
                          <a:cs typeface="Times New Roman" charset="0"/>
                        </a:rPr>
                        <a:t> </a:t>
                      </a:r>
                    </a:p>
                  </a:txBody>
                  <a:tcPr marL="68580" marR="68580" marT="0" marB="0"/>
                </a:tc>
                <a:tc>
                  <a:txBody>
                    <a:bodyPr/>
                    <a:lstStyle/>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Family members</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Common activity verbs</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Descriptive vocabulary </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Countries/cities</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typical and regional food and beverages </a:t>
                      </a:r>
                    </a:p>
                    <a:p>
                      <a:pPr marL="182880" marR="0" indent="-182880" algn="l">
                        <a:spcBef>
                          <a:spcPts val="0"/>
                        </a:spcBef>
                        <a:spcAft>
                          <a:spcPts val="0"/>
                        </a:spcAft>
                      </a:pPr>
                      <a:r>
                        <a:rPr lang="en-US" sz="1200">
                          <a:effectLst/>
                          <a:latin typeface="+mn-lt"/>
                          <a:ea typeface="Cambria" charset="0"/>
                          <a:cs typeface="Times New Roman" charset="0"/>
                        </a:rPr>
                        <a:t> </a:t>
                      </a:r>
                    </a:p>
                  </a:txBody>
                  <a:tcPr marL="68580" marR="68580" marT="0" marB="0"/>
                </a:tc>
                <a:tc>
                  <a:txBody>
                    <a:bodyPr/>
                    <a:lstStyle/>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making plans – who, what, where,  when, why	  </a:t>
                      </a:r>
                    </a:p>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weather, days, months, time, calendar</a:t>
                      </a:r>
                    </a:p>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more activities, school related activities, school calendars </a:t>
                      </a:r>
                    </a:p>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Introvert/ extrovert</a:t>
                      </a:r>
                    </a:p>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right to play, child labor	</a:t>
                      </a:r>
                    </a:p>
                  </a:txBody>
                  <a:tcPr marL="68580" marR="68580" marT="0" marB="0"/>
                </a:tc>
                <a:tc>
                  <a:txBody>
                    <a:bodyPr/>
                    <a:lstStyle/>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Food – healthy, unhealthy</a:t>
                      </a:r>
                    </a:p>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water – how much</a:t>
                      </a:r>
                    </a:p>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Activities	  </a:t>
                      </a:r>
                    </a:p>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frequency of activities	  </a:t>
                      </a:r>
                    </a:p>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Sleep habits  </a:t>
                      </a:r>
                    </a:p>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Life expectancy</a:t>
                      </a:r>
                    </a:p>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School lunch</a:t>
                      </a:r>
                    </a:p>
                    <a:p>
                      <a:pPr marL="182880" marR="0" lvl="0" indent="-182880" algn="l">
                        <a:lnSpc>
                          <a:spcPct val="115000"/>
                        </a:lnSpc>
                        <a:spcBef>
                          <a:spcPts val="0"/>
                        </a:spcBef>
                        <a:spcAft>
                          <a:spcPts val="0"/>
                        </a:spcAft>
                        <a:buFont typeface="Wingdings" charset="2"/>
                        <a:buChar char=""/>
                      </a:pPr>
                      <a:r>
                        <a:rPr lang="en-US" sz="1200">
                          <a:solidFill>
                            <a:srgbClr val="000000"/>
                          </a:solidFill>
                          <a:effectLst/>
                          <a:latin typeface="+mn-lt"/>
                          <a:ea typeface="Arial" charset="0"/>
                        </a:rPr>
                        <a:t>Eating habits</a:t>
                      </a:r>
                    </a:p>
                  </a:txBody>
                  <a:tcPr marL="68580" marR="68580" marT="0" marB="0"/>
                </a:tc>
                <a:tc>
                  <a:txBody>
                    <a:bodyPr/>
                    <a:lstStyle/>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what do you need/want</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economics – better to save or spend</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how much does it cost here/ there, why – exchange rates</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Where are my 5 favorite things made? </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Buy American- what is American? </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why is gas so expensive? </a:t>
                      </a:r>
                    </a:p>
                    <a:p>
                      <a:pPr marL="182880" marR="0" indent="-182880" algn="l">
                        <a:spcBef>
                          <a:spcPts val="0"/>
                        </a:spcBef>
                        <a:spcAft>
                          <a:spcPts val="0"/>
                        </a:spcAft>
                      </a:pPr>
                      <a:r>
                        <a:rPr lang="en-US" sz="1200">
                          <a:effectLst/>
                          <a:latin typeface="+mn-lt"/>
                          <a:ea typeface="Cambria" charset="0"/>
                          <a:cs typeface="Times New Roman" charset="0"/>
                        </a:rPr>
                        <a:t> </a:t>
                      </a:r>
                    </a:p>
                  </a:txBody>
                  <a:tcPr marL="68580" marR="68580" marT="0" marB="0"/>
                </a:tc>
                <a:tc>
                  <a:txBody>
                    <a:bodyPr/>
                    <a:lstStyle/>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Vacation</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seasons/months</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transportation</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activities</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destinations – mountains, beach, lake</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online arrangements</a:t>
                      </a:r>
                    </a:p>
                    <a:p>
                      <a:pPr marL="182880" marR="0" lvl="0" indent="-182880" algn="l">
                        <a:spcBef>
                          <a:spcPts val="0"/>
                        </a:spcBef>
                        <a:spcAft>
                          <a:spcPts val="0"/>
                        </a:spcAft>
                        <a:buFont typeface="Wingdings" charset="2"/>
                        <a:buChar char=""/>
                      </a:pPr>
                      <a:r>
                        <a:rPr lang="en-US" sz="1200">
                          <a:effectLst/>
                          <a:latin typeface="+mn-lt"/>
                          <a:ea typeface="Cambria" charset="0"/>
                          <a:cs typeface="Times New Roman" charset="0"/>
                        </a:rPr>
                        <a:t>typical souvenirs, markets</a:t>
                      </a:r>
                    </a:p>
                    <a:p>
                      <a:pPr marL="182880" marR="0" indent="-182880" algn="l">
                        <a:spcBef>
                          <a:spcPts val="0"/>
                        </a:spcBef>
                        <a:spcAft>
                          <a:spcPts val="0"/>
                        </a:spcAft>
                      </a:pPr>
                      <a:r>
                        <a:rPr lang="en-US" sz="1200">
                          <a:effectLst/>
                          <a:latin typeface="+mn-lt"/>
                          <a:ea typeface="Cambria" charset="0"/>
                          <a:cs typeface="Times New Roman" charset="0"/>
                        </a:rPr>
                        <a:t> </a:t>
                      </a:r>
                    </a:p>
                  </a:txBody>
                  <a:tcPr marL="68580" marR="68580" marT="0" marB="0"/>
                </a:tc>
              </a:tr>
            </a:tbl>
          </a:graphicData>
        </a:graphic>
      </p:graphicFrame>
    </p:spTree>
    <p:extLst>
      <p:ext uri="{BB962C8B-B14F-4D97-AF65-F5344CB8AC3E}">
        <p14:creationId xmlns:p14="http://schemas.microsoft.com/office/powerpoint/2010/main" val="13535682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Level 2</a:t>
            </a:r>
          </a:p>
        </p:txBody>
      </p:sp>
      <p:sp>
        <p:nvSpPr>
          <p:cNvPr id="3" name="Footer Placeholder 2"/>
          <p:cNvSpPr>
            <a:spLocks noGrp="1"/>
          </p:cNvSpPr>
          <p:nvPr>
            <p:ph type="ftr" sz="quarter" idx="11"/>
          </p:nvPr>
        </p:nvSpPr>
        <p:spPr/>
        <p:txBody>
          <a:bodyPr/>
          <a:lstStyle/>
          <a:p>
            <a:r>
              <a:rPr lang="en-US"/>
              <a:t>Laura Terrill</a:t>
            </a:r>
          </a:p>
        </p:txBody>
      </p:sp>
      <p:sp>
        <p:nvSpPr>
          <p:cNvPr id="4" name="Slide Number Placeholder 3"/>
          <p:cNvSpPr>
            <a:spLocks noGrp="1"/>
          </p:cNvSpPr>
          <p:nvPr>
            <p:ph type="sldNum" sz="quarter" idx="12"/>
          </p:nvPr>
        </p:nvSpPr>
        <p:spPr/>
        <p:txBody>
          <a:bodyPr>
            <a:normAutofit fontScale="85000" lnSpcReduction="20000"/>
          </a:bodyPr>
          <a:lstStyle/>
          <a:p>
            <a:fld id="{74C2F60E-34D8-DD42-93FD-7BD7AE432328}" type="slidenum">
              <a:rPr lang="en-US"/>
              <a:pPr/>
              <a:t>11</a:t>
            </a:fld>
            <a:endParaRPr lang="en-US"/>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262330570"/>
              </p:ext>
            </p:extLst>
          </p:nvPr>
        </p:nvGraphicFramePr>
        <p:xfrm>
          <a:off x="120650" y="2175510"/>
          <a:ext cx="8858250" cy="1798320"/>
        </p:xfrm>
        <a:graphic>
          <a:graphicData uri="http://schemas.openxmlformats.org/drawingml/2006/table">
            <a:tbl>
              <a:tblPr firstRow="1" bandRow="1">
                <a:tableStyleId>{5C22544A-7EE6-4342-B048-85BDC9FD1C3A}</a:tableStyleId>
              </a:tblPr>
              <a:tblGrid>
                <a:gridCol w="1476375"/>
                <a:gridCol w="1476375"/>
                <a:gridCol w="1476375"/>
                <a:gridCol w="1476375"/>
                <a:gridCol w="1476375"/>
                <a:gridCol w="1476375"/>
              </a:tblGrid>
              <a:tr h="370840">
                <a:tc>
                  <a:txBody>
                    <a:bodyPr/>
                    <a:lstStyle/>
                    <a:p>
                      <a:pPr marL="0" marR="0" algn="ctr">
                        <a:spcBef>
                          <a:spcPts val="0"/>
                        </a:spcBef>
                        <a:spcAft>
                          <a:spcPts val="0"/>
                        </a:spcAft>
                      </a:pPr>
                      <a:r>
                        <a:rPr lang="en-US" sz="1600" b="1">
                          <a:solidFill>
                            <a:schemeClr val="bg1"/>
                          </a:solidFill>
                          <a:effectLst/>
                          <a:latin typeface="+mn-lt"/>
                          <a:ea typeface="Cambria" charset="0"/>
                          <a:cs typeface="Times New Roman" charset="0"/>
                        </a:rPr>
                        <a:t>Selfie/</a:t>
                      </a:r>
                    </a:p>
                    <a:p>
                      <a:pPr marL="0" marR="0" algn="ctr">
                        <a:spcBef>
                          <a:spcPts val="0"/>
                        </a:spcBef>
                        <a:spcAft>
                          <a:spcPts val="0"/>
                        </a:spcAft>
                      </a:pPr>
                      <a:r>
                        <a:rPr lang="en-US" sz="1600" b="1">
                          <a:solidFill>
                            <a:schemeClr val="bg1"/>
                          </a:solidFill>
                          <a:effectLst/>
                          <a:latin typeface="+mn-lt"/>
                          <a:ea typeface="Cambria" charset="0"/>
                          <a:cs typeface="Times New Roman" charset="0"/>
                        </a:rPr>
                        <a:t>hero/</a:t>
                      </a:r>
                    </a:p>
                    <a:p>
                      <a:pPr marL="0" marR="0" algn="ctr">
                        <a:spcBef>
                          <a:spcPts val="0"/>
                        </a:spcBef>
                        <a:spcAft>
                          <a:spcPts val="0"/>
                        </a:spcAft>
                      </a:pPr>
                      <a:r>
                        <a:rPr lang="en-US" sz="1600" b="1">
                          <a:solidFill>
                            <a:schemeClr val="bg1"/>
                          </a:solidFill>
                          <a:effectLst/>
                          <a:latin typeface="+mn-lt"/>
                          <a:ea typeface="Cambria" charset="0"/>
                          <a:cs typeface="Times New Roman" charset="0"/>
                        </a:rPr>
                        <a:t>Social</a:t>
                      </a:r>
                      <a:r>
                        <a:rPr lang="en-US" sz="1600" b="1" baseline="0">
                          <a:solidFill>
                            <a:schemeClr val="bg1"/>
                          </a:solidFill>
                          <a:effectLst/>
                          <a:latin typeface="+mn-lt"/>
                          <a:ea typeface="Cambria" charset="0"/>
                          <a:cs typeface="Times New Roman" charset="0"/>
                        </a:rPr>
                        <a:t> Media</a:t>
                      </a:r>
                      <a:endParaRPr lang="en-US" sz="1600">
                        <a:solidFill>
                          <a:schemeClr val="bg1"/>
                        </a:solidFill>
                        <a:effectLst/>
                        <a:latin typeface="+mn-lt"/>
                        <a:ea typeface="Cambria" charset="0"/>
                        <a:cs typeface="Times New Roman" charset="0"/>
                      </a:endParaRPr>
                    </a:p>
                  </a:txBody>
                  <a:tcPr marL="68580" marR="68580" marT="0" marB="0" anchor="ctr"/>
                </a:tc>
                <a:tc>
                  <a:txBody>
                    <a:bodyPr/>
                    <a:lstStyle/>
                    <a:p>
                      <a:pPr marL="0" marR="0" algn="ctr">
                        <a:spcBef>
                          <a:spcPts val="0"/>
                        </a:spcBef>
                        <a:spcAft>
                          <a:spcPts val="0"/>
                        </a:spcAft>
                      </a:pPr>
                      <a:r>
                        <a:rPr lang="en-US" sz="1600" b="1">
                          <a:solidFill>
                            <a:schemeClr val="bg1"/>
                          </a:solidFill>
                          <a:effectLst/>
                          <a:latin typeface="+mn-lt"/>
                          <a:ea typeface="Cambria" charset="0"/>
                          <a:cs typeface="Times New Roman" charset="0"/>
                        </a:rPr>
                        <a:t>Endangered Species</a:t>
                      </a:r>
                      <a:endParaRPr lang="en-US" sz="1600">
                        <a:solidFill>
                          <a:schemeClr val="bg1"/>
                        </a:solidFill>
                        <a:effectLst/>
                        <a:latin typeface="+mn-lt"/>
                        <a:ea typeface="Cambria" charset="0"/>
                        <a:cs typeface="Times New Roman" charset="0"/>
                      </a:endParaRPr>
                    </a:p>
                  </a:txBody>
                  <a:tcPr marL="68580" marR="68580" marT="0" marB="0" anchor="ctr"/>
                </a:tc>
                <a:tc>
                  <a:txBody>
                    <a:bodyPr/>
                    <a:lstStyle/>
                    <a:p>
                      <a:pPr marL="0" marR="0" algn="ctr">
                        <a:lnSpc>
                          <a:spcPct val="115000"/>
                        </a:lnSpc>
                        <a:spcBef>
                          <a:spcPts val="0"/>
                        </a:spcBef>
                        <a:spcAft>
                          <a:spcPts val="0"/>
                        </a:spcAft>
                      </a:pPr>
                      <a:r>
                        <a:rPr lang="en-US" sz="1600" b="1">
                          <a:solidFill>
                            <a:schemeClr val="bg1"/>
                          </a:solidFill>
                          <a:effectLst/>
                          <a:latin typeface="+mn-lt"/>
                          <a:ea typeface="Arial" charset="0"/>
                        </a:rPr>
                        <a:t>Culinary Adventure</a:t>
                      </a:r>
                      <a:endParaRPr lang="en-US" sz="1600">
                        <a:solidFill>
                          <a:schemeClr val="bg1"/>
                        </a:solidFill>
                        <a:effectLst/>
                        <a:latin typeface="+mn-lt"/>
                        <a:ea typeface="Cambria" charset="0"/>
                        <a:cs typeface="Times New Roman" charset="0"/>
                      </a:endParaRPr>
                    </a:p>
                  </a:txBody>
                  <a:tcPr marL="68580" marR="68580" marT="0" marB="0" anchor="ctr"/>
                </a:tc>
                <a:tc>
                  <a:txBody>
                    <a:bodyPr/>
                    <a:lstStyle/>
                    <a:p>
                      <a:pPr marL="0" marR="0" algn="ctr">
                        <a:spcBef>
                          <a:spcPts val="0"/>
                        </a:spcBef>
                        <a:spcAft>
                          <a:spcPts val="0"/>
                        </a:spcAft>
                      </a:pPr>
                      <a:r>
                        <a:rPr lang="en-US" sz="1600" b="1">
                          <a:solidFill>
                            <a:schemeClr val="bg1"/>
                          </a:solidFill>
                          <a:effectLst/>
                          <a:latin typeface="+mn-lt"/>
                          <a:ea typeface="Cambria" charset="0"/>
                          <a:cs typeface="Times New Roman" charset="0"/>
                        </a:rPr>
                        <a:t>Storytelling/</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a:solidFill>
                            <a:schemeClr val="bg1"/>
                          </a:solidFill>
                          <a:effectLst/>
                          <a:latin typeface="+mn-lt"/>
                          <a:ea typeface="Cambria" charset="0"/>
                          <a:cs typeface="Times New Roman" charset="0"/>
                        </a:rPr>
                        <a:t>Childhood</a:t>
                      </a: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a:solidFill>
                            <a:schemeClr val="bg1"/>
                          </a:solidFill>
                          <a:effectLst/>
                          <a:latin typeface="+mn-lt"/>
                          <a:ea typeface="Cambria" charset="0"/>
                          <a:cs typeface="Times New Roman" charset="0"/>
                        </a:rPr>
                        <a:t>Shelter and Housing</a:t>
                      </a:r>
                      <a:endParaRPr lang="en-US" sz="1600">
                        <a:solidFill>
                          <a:schemeClr val="bg1"/>
                        </a:solidFill>
                        <a:effectLst/>
                        <a:latin typeface="+mn-lt"/>
                        <a:ea typeface="Cambria" charset="0"/>
                        <a:cs typeface="Times New Roman"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a:solidFill>
                            <a:schemeClr val="bg1"/>
                          </a:solidFill>
                          <a:effectLst/>
                          <a:latin typeface="+mn-lt"/>
                          <a:ea typeface="Arial" charset="0"/>
                        </a:rPr>
                        <a:t>City Life</a:t>
                      </a:r>
                      <a:endParaRPr lang="en-US" sz="1600">
                        <a:solidFill>
                          <a:schemeClr val="bg1"/>
                        </a:solidFill>
                        <a:effectLst/>
                        <a:latin typeface="+mn-lt"/>
                        <a:ea typeface="Arial" charset="0"/>
                      </a:endParaRPr>
                    </a:p>
                  </a:txBody>
                  <a:tcPr marL="68580" marR="68580" marT="0" marB="0" anchor="ctr"/>
                </a:tc>
              </a:tr>
              <a:tr h="370840">
                <a:tc>
                  <a:txBody>
                    <a:bodyPr/>
                    <a:lstStyle/>
                    <a:p>
                      <a:pPr marL="0" marR="0" algn="ctr">
                        <a:spcBef>
                          <a:spcPts val="0"/>
                        </a:spcBef>
                        <a:spcAft>
                          <a:spcPts val="0"/>
                        </a:spcAft>
                      </a:pPr>
                      <a:endParaRPr lang="en-US" sz="1400">
                        <a:solidFill>
                          <a:schemeClr val="bg1"/>
                        </a:solidFill>
                        <a:effectLst/>
                        <a:latin typeface="+mn-lt"/>
                        <a:ea typeface="Cambria" charset="0"/>
                        <a:cs typeface="Times New Roman" charset="0"/>
                      </a:endParaRPr>
                    </a:p>
                  </a:txBody>
                  <a:tcPr marL="68580" marR="68580" marT="0" marB="0" anchor="ctr"/>
                </a:tc>
                <a:tc>
                  <a:txBody>
                    <a:bodyPr/>
                    <a:lstStyle/>
                    <a:p>
                      <a:pPr marL="0" marR="0" algn="ctr">
                        <a:spcBef>
                          <a:spcPts val="0"/>
                        </a:spcBef>
                        <a:spcAft>
                          <a:spcPts val="0"/>
                        </a:spcAft>
                      </a:pPr>
                      <a:endParaRPr lang="en-US" sz="1400">
                        <a:solidFill>
                          <a:schemeClr val="bg1"/>
                        </a:solidFill>
                        <a:effectLst/>
                        <a:latin typeface="+mn-lt"/>
                        <a:ea typeface="Cambria" charset="0"/>
                        <a:cs typeface="Times New Roman" charset="0"/>
                      </a:endParaRPr>
                    </a:p>
                    <a:p>
                      <a:pPr marL="0" marR="0" algn="ctr">
                        <a:spcBef>
                          <a:spcPts val="0"/>
                        </a:spcBef>
                        <a:spcAft>
                          <a:spcPts val="0"/>
                        </a:spcAft>
                      </a:pPr>
                      <a:endParaRPr lang="en-US" sz="1400">
                        <a:solidFill>
                          <a:schemeClr val="bg1"/>
                        </a:solidFill>
                        <a:effectLst/>
                        <a:latin typeface="+mn-lt"/>
                        <a:ea typeface="Cambria" charset="0"/>
                        <a:cs typeface="Times New Roman" charset="0"/>
                      </a:endParaRPr>
                    </a:p>
                    <a:p>
                      <a:pPr marL="0" marR="0" algn="ctr">
                        <a:spcBef>
                          <a:spcPts val="0"/>
                        </a:spcBef>
                        <a:spcAft>
                          <a:spcPts val="0"/>
                        </a:spcAft>
                      </a:pPr>
                      <a:endParaRPr lang="en-US" sz="1400">
                        <a:solidFill>
                          <a:schemeClr val="bg1"/>
                        </a:solidFill>
                        <a:effectLst/>
                        <a:latin typeface="+mn-lt"/>
                        <a:ea typeface="Cambria" charset="0"/>
                        <a:cs typeface="Times New Roman" charset="0"/>
                      </a:endParaRPr>
                    </a:p>
                    <a:p>
                      <a:pPr marL="0" marR="0" algn="ctr">
                        <a:spcBef>
                          <a:spcPts val="0"/>
                        </a:spcBef>
                        <a:spcAft>
                          <a:spcPts val="0"/>
                        </a:spcAft>
                      </a:pPr>
                      <a:endParaRPr lang="en-US" sz="1400">
                        <a:solidFill>
                          <a:schemeClr val="bg1"/>
                        </a:solidFill>
                        <a:effectLst/>
                        <a:latin typeface="+mn-lt"/>
                        <a:ea typeface="Cambria" charset="0"/>
                        <a:cs typeface="Times New Roman" charset="0"/>
                      </a:endParaRPr>
                    </a:p>
                    <a:p>
                      <a:pPr marL="0" marR="0" algn="ctr">
                        <a:spcBef>
                          <a:spcPts val="0"/>
                        </a:spcBef>
                        <a:spcAft>
                          <a:spcPts val="0"/>
                        </a:spcAft>
                      </a:pPr>
                      <a:endParaRPr lang="en-US" sz="1400">
                        <a:solidFill>
                          <a:schemeClr val="bg1"/>
                        </a:solidFill>
                        <a:effectLst/>
                        <a:latin typeface="+mn-lt"/>
                        <a:ea typeface="Cambria" charset="0"/>
                        <a:cs typeface="Times New Roman" charset="0"/>
                      </a:endParaRPr>
                    </a:p>
                  </a:txBody>
                  <a:tcPr marL="68580" marR="68580" marT="0" marB="0" anchor="ctr"/>
                </a:tc>
                <a:tc>
                  <a:txBody>
                    <a:bodyPr/>
                    <a:lstStyle/>
                    <a:p>
                      <a:pPr marL="0" marR="0" algn="ctr">
                        <a:lnSpc>
                          <a:spcPct val="115000"/>
                        </a:lnSpc>
                        <a:spcBef>
                          <a:spcPts val="0"/>
                        </a:spcBef>
                        <a:spcAft>
                          <a:spcPts val="0"/>
                        </a:spcAft>
                      </a:pPr>
                      <a:endParaRPr lang="en-US" sz="1400">
                        <a:solidFill>
                          <a:schemeClr val="bg1"/>
                        </a:solidFill>
                        <a:effectLst/>
                        <a:latin typeface="+mn-lt"/>
                        <a:ea typeface="Cambria" charset="0"/>
                        <a:cs typeface="Times New Roman" charset="0"/>
                      </a:endParaRPr>
                    </a:p>
                  </a:txBody>
                  <a:tcPr marL="68580" marR="68580" marT="0" marB="0" anchor="ctr"/>
                </a:tc>
                <a:tc>
                  <a:txBody>
                    <a:bodyPr/>
                    <a:lstStyle/>
                    <a:p>
                      <a:pPr marL="0" marR="0" algn="ctr">
                        <a:lnSpc>
                          <a:spcPct val="115000"/>
                        </a:lnSpc>
                        <a:spcBef>
                          <a:spcPts val="0"/>
                        </a:spcBef>
                        <a:spcAft>
                          <a:spcPts val="0"/>
                        </a:spcAft>
                      </a:pPr>
                      <a:endParaRPr lang="en-US" sz="1400">
                        <a:solidFill>
                          <a:schemeClr val="bg1"/>
                        </a:solidFill>
                        <a:effectLst/>
                        <a:latin typeface="+mn-lt"/>
                        <a:ea typeface="Arial" charset="0"/>
                      </a:endParaRPr>
                    </a:p>
                  </a:txBody>
                  <a:tcPr marL="68580" marR="68580" marT="0" marB="0" anchor="ctr"/>
                </a:tc>
                <a:tc>
                  <a:txBody>
                    <a:bodyPr/>
                    <a:lstStyle/>
                    <a:p>
                      <a:pPr marL="0" marR="0" algn="ctr">
                        <a:spcBef>
                          <a:spcPts val="0"/>
                        </a:spcBef>
                        <a:spcAft>
                          <a:spcPts val="0"/>
                        </a:spcAft>
                      </a:pPr>
                      <a:endParaRPr lang="en-US" sz="1400">
                        <a:solidFill>
                          <a:schemeClr val="bg1"/>
                        </a:solidFill>
                        <a:effectLst/>
                        <a:latin typeface="+mn-lt"/>
                        <a:ea typeface="Cambria" charset="0"/>
                        <a:cs typeface="Times New Roman" charset="0"/>
                      </a:endParaRPr>
                    </a:p>
                  </a:txBody>
                  <a:tcPr marL="68580" marR="68580" marT="0" marB="0" anchor="ctr"/>
                </a:tc>
                <a:tc>
                  <a:txBody>
                    <a:bodyPr/>
                    <a:lstStyle/>
                    <a:p>
                      <a:pPr marL="0" marR="0" algn="ctr">
                        <a:spcBef>
                          <a:spcPts val="0"/>
                        </a:spcBef>
                        <a:spcAft>
                          <a:spcPts val="0"/>
                        </a:spcAft>
                      </a:pPr>
                      <a:endParaRPr lang="en-US" sz="1400">
                        <a:solidFill>
                          <a:schemeClr val="bg1"/>
                        </a:solidFill>
                        <a:effectLst/>
                        <a:latin typeface="+mn-lt"/>
                        <a:ea typeface="Cambria" charset="0"/>
                        <a:cs typeface="Times New Roman" charset="0"/>
                      </a:endParaRPr>
                    </a:p>
                  </a:txBody>
                  <a:tcPr marL="68580" marR="68580" marT="0" marB="0" anchor="ctr"/>
                </a:tc>
              </a:tr>
            </a:tbl>
          </a:graphicData>
        </a:graphic>
      </p:graphicFrame>
    </p:spTree>
    <p:extLst>
      <p:ext uri="{BB962C8B-B14F-4D97-AF65-F5344CB8AC3E}">
        <p14:creationId xmlns:p14="http://schemas.microsoft.com/office/powerpoint/2010/main" val="21230023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Unit Overview</a:t>
            </a:r>
          </a:p>
        </p:txBody>
      </p:sp>
      <p:sp>
        <p:nvSpPr>
          <p:cNvPr id="3" name="Footer Placeholder 2"/>
          <p:cNvSpPr>
            <a:spLocks noGrp="1"/>
          </p:cNvSpPr>
          <p:nvPr>
            <p:ph type="ftr" sz="quarter" idx="11"/>
          </p:nvPr>
        </p:nvSpPr>
        <p:spPr/>
        <p:txBody>
          <a:bodyPr/>
          <a:lstStyle/>
          <a:p>
            <a:r>
              <a:rPr lang="en-US"/>
              <a:t>Laura Terrill</a:t>
            </a:r>
          </a:p>
        </p:txBody>
      </p:sp>
      <p:graphicFrame>
        <p:nvGraphicFramePr>
          <p:cNvPr id="4" name="Table 3"/>
          <p:cNvGraphicFramePr>
            <a:graphicFrameLocks noGrp="1"/>
          </p:cNvGraphicFramePr>
          <p:nvPr>
            <p:extLst>
              <p:ext uri="{D42A27DB-BD31-4B8C-83A1-F6EECF244321}">
                <p14:modId xmlns:p14="http://schemas.microsoft.com/office/powerpoint/2010/main" val="1143514603"/>
              </p:ext>
            </p:extLst>
          </p:nvPr>
        </p:nvGraphicFramePr>
        <p:xfrm>
          <a:off x="4145348" y="1840089"/>
          <a:ext cx="4919630" cy="4384587"/>
        </p:xfrm>
        <a:graphic>
          <a:graphicData uri="http://schemas.openxmlformats.org/drawingml/2006/table">
            <a:tbl>
              <a:tblPr firstRow="1" bandRow="1">
                <a:tableStyleId>{69CF1AB2-1976-4502-BF36-3FF5EA218861}</a:tableStyleId>
              </a:tblPr>
              <a:tblGrid>
                <a:gridCol w="1712214"/>
                <a:gridCol w="3207416"/>
              </a:tblGrid>
              <a:tr h="653271">
                <a:tc>
                  <a:txBody>
                    <a:bodyPr/>
                    <a:lstStyle/>
                    <a:p>
                      <a:r>
                        <a:rPr lang="en-US" b="0"/>
                        <a:t>Performance</a:t>
                      </a:r>
                      <a:r>
                        <a:rPr lang="en-US" b="0" baseline="0"/>
                        <a:t> Range</a:t>
                      </a:r>
                      <a:endParaRPr lang="en-US" b="0"/>
                    </a:p>
                  </a:txBody>
                  <a:tcPr anchor="ctr"/>
                </a:tc>
                <a:tc>
                  <a:txBody>
                    <a:bodyPr/>
                    <a:lstStyle/>
                    <a:p>
                      <a:r>
                        <a:rPr lang="en-US" b="0"/>
                        <a:t>Novice High/Intermediate</a:t>
                      </a:r>
                      <a:r>
                        <a:rPr lang="en-US" b="0" baseline="0"/>
                        <a:t> Low</a:t>
                      </a:r>
                      <a:endParaRPr lang="en-US" b="0"/>
                    </a:p>
                  </a:txBody>
                  <a:tcPr anchor="ctr"/>
                </a:tc>
              </a:tr>
              <a:tr h="653271">
                <a:tc>
                  <a:txBody>
                    <a:bodyPr/>
                    <a:lstStyle/>
                    <a:p>
                      <a:r>
                        <a:rPr lang="en-US"/>
                        <a:t>Language</a:t>
                      </a:r>
                      <a:r>
                        <a:rPr lang="en-US" baseline="0"/>
                        <a:t> and Level</a:t>
                      </a:r>
                      <a:endParaRPr lang="en-US"/>
                    </a:p>
                  </a:txBody>
                  <a:tcPr anchor="ctr"/>
                </a:tc>
                <a:tc>
                  <a:txBody>
                    <a:bodyPr/>
                    <a:lstStyle/>
                    <a:p>
                      <a:r>
                        <a:rPr lang="en-US"/>
                        <a:t>Level 2</a:t>
                      </a:r>
                    </a:p>
                  </a:txBody>
                  <a:tcPr anchor="ctr"/>
                </a:tc>
              </a:tr>
              <a:tr h="559116">
                <a:tc>
                  <a:txBody>
                    <a:bodyPr/>
                    <a:lstStyle/>
                    <a:p>
                      <a:r>
                        <a:rPr lang="en-US"/>
                        <a:t>Theme</a:t>
                      </a:r>
                    </a:p>
                  </a:txBody>
                  <a:tcPr anchor="ctr"/>
                </a:tc>
                <a:tc>
                  <a:txBody>
                    <a:bodyPr/>
                    <a:lstStyle/>
                    <a:p>
                      <a:r>
                        <a:rPr kumimoji="0" lang="en-US" sz="1800" kern="1200">
                          <a:solidFill>
                            <a:schemeClr val="dk1"/>
                          </a:solidFill>
                          <a:effectLst/>
                          <a:latin typeface="+mn-lt"/>
                          <a:ea typeface="+mn-ea"/>
                          <a:cs typeface="+mn-cs"/>
                        </a:rPr>
                        <a:t>Personal and Public Identities</a:t>
                      </a:r>
                      <a:endParaRPr lang="en-US"/>
                    </a:p>
                  </a:txBody>
                  <a:tcPr anchor="ctr"/>
                </a:tc>
              </a:tr>
              <a:tr h="559116">
                <a:tc>
                  <a:txBody>
                    <a:bodyPr/>
                    <a:lstStyle/>
                    <a:p>
                      <a:r>
                        <a:rPr lang="en-US"/>
                        <a:t>Topic</a:t>
                      </a:r>
                    </a:p>
                  </a:txBody>
                  <a:tcPr anchor="ctr"/>
                </a:tc>
                <a:tc>
                  <a:txBody>
                    <a:bodyPr/>
                    <a:lstStyle/>
                    <a:p>
                      <a:r>
                        <a:rPr kumimoji="0" lang="en-US" sz="1800" kern="1200">
                          <a:solidFill>
                            <a:schemeClr val="dk1"/>
                          </a:solidFill>
                          <a:effectLst/>
                          <a:latin typeface="+mn-lt"/>
                          <a:ea typeface="+mn-ea"/>
                          <a:cs typeface="+mn-cs"/>
                        </a:rPr>
                        <a:t>The Faces of Me</a:t>
                      </a:r>
                      <a:r>
                        <a:rPr lang="en-US">
                          <a:effectLst/>
                        </a:rPr>
                        <a:t> </a:t>
                      </a:r>
                      <a:endParaRPr lang="en-US"/>
                    </a:p>
                  </a:txBody>
                  <a:tcPr anchor="ctr"/>
                </a:tc>
              </a:tr>
              <a:tr h="653271">
                <a:tc>
                  <a:txBody>
                    <a:bodyPr/>
                    <a:lstStyle/>
                    <a:p>
                      <a:r>
                        <a:rPr lang="en-US"/>
                        <a:t>Essential</a:t>
                      </a:r>
                      <a:r>
                        <a:rPr lang="en-US" baseline="0"/>
                        <a:t> Questions</a:t>
                      </a:r>
                      <a:endParaRPr lang="en-US"/>
                    </a:p>
                  </a:txBody>
                  <a:tcPr anchor="ctr"/>
                </a:tc>
                <a:tc>
                  <a:txBody>
                    <a:bodyPr/>
                    <a:lstStyle/>
                    <a:p>
                      <a:r>
                        <a:rPr kumimoji="0" lang="en-US" sz="1800" kern="1200">
                          <a:solidFill>
                            <a:schemeClr val="dk1"/>
                          </a:solidFill>
                          <a:effectLst/>
                          <a:latin typeface="+mn-lt"/>
                          <a:ea typeface="+mn-ea"/>
                          <a:cs typeface="+mn-cs"/>
                        </a:rPr>
                        <a:t>What determines identity? </a:t>
                      </a:r>
                    </a:p>
                    <a:p>
                      <a:r>
                        <a:rPr kumimoji="0" lang="en-US" sz="1800" kern="1200">
                          <a:solidFill>
                            <a:schemeClr val="dk1"/>
                          </a:solidFill>
                          <a:effectLst/>
                          <a:latin typeface="+mn-lt"/>
                          <a:ea typeface="+mn-ea"/>
                          <a:cs typeface="+mn-cs"/>
                        </a:rPr>
                        <a:t>Who is the “real” me? </a:t>
                      </a:r>
                      <a:endParaRPr lang="en-US"/>
                    </a:p>
                  </a:txBody>
                  <a:tcPr anchor="ctr"/>
                </a:tc>
              </a:tr>
              <a:tr h="653271">
                <a:tc>
                  <a:txBody>
                    <a:bodyPr/>
                    <a:lstStyle/>
                    <a:p>
                      <a:r>
                        <a:rPr lang="en-US"/>
                        <a:t>Number of weeks</a:t>
                      </a:r>
                    </a:p>
                  </a:txBody>
                  <a:tcPr anchor="ctr"/>
                </a:tc>
                <a:tc>
                  <a:txBody>
                    <a:bodyPr/>
                    <a:lstStyle/>
                    <a:p>
                      <a:r>
                        <a:rPr lang="en-US"/>
                        <a:t>6 weeks</a:t>
                      </a:r>
                    </a:p>
                  </a:txBody>
                  <a:tcPr anchor="ctr"/>
                </a:tc>
              </a:tr>
              <a:tr h="653271">
                <a:tc>
                  <a:txBody>
                    <a:bodyPr/>
                    <a:lstStyle/>
                    <a:p>
                      <a:r>
                        <a:rPr lang="en-US"/>
                        <a:t>Instructional</a:t>
                      </a:r>
                      <a:r>
                        <a:rPr lang="en-US" baseline="0"/>
                        <a:t> Minutes</a:t>
                      </a:r>
                      <a:endParaRPr lang="en-US"/>
                    </a:p>
                  </a:txBody>
                  <a:tcPr anchor="ctr"/>
                </a:tc>
                <a:tc>
                  <a:txBody>
                    <a:bodyPr/>
                    <a:lstStyle/>
                    <a:p>
                      <a:r>
                        <a:rPr lang="en-US"/>
                        <a:t>250 minutes</a:t>
                      </a:r>
                      <a:r>
                        <a:rPr lang="en-US" baseline="0"/>
                        <a:t> </a:t>
                      </a:r>
                      <a:r>
                        <a:rPr lang="en-US"/>
                        <a:t>weekly</a:t>
                      </a:r>
                      <a:r>
                        <a:rPr lang="en-US" baseline="0"/>
                        <a:t> </a:t>
                      </a:r>
                      <a:endParaRPr lang="en-US"/>
                    </a:p>
                  </a:txBody>
                  <a:tcPr anchor="ctr"/>
                </a:tc>
              </a:tr>
            </a:tbl>
          </a:graphicData>
        </a:graphic>
      </p:graphicFrame>
      <p:sp>
        <p:nvSpPr>
          <p:cNvPr id="7" name="Slide Number Placeholder 6"/>
          <p:cNvSpPr>
            <a:spLocks noGrp="1"/>
          </p:cNvSpPr>
          <p:nvPr>
            <p:ph type="sldNum" sz="quarter" idx="12"/>
          </p:nvPr>
        </p:nvSpPr>
        <p:spPr/>
        <p:txBody>
          <a:bodyPr>
            <a:normAutofit fontScale="85000" lnSpcReduction="20000"/>
          </a:bodyPr>
          <a:lstStyle/>
          <a:p>
            <a:fld id="{74C2F60E-34D8-DD42-93FD-7BD7AE432328}" type="slidenum">
              <a:rPr lang="en-US"/>
              <a:pPr/>
              <a:t>12</a:t>
            </a:fld>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 y="2863121"/>
            <a:ext cx="3819887" cy="2431453"/>
          </a:xfrm>
          <a:prstGeom prst="rect">
            <a:avLst/>
          </a:prstGeom>
        </p:spPr>
      </p:pic>
    </p:spTree>
    <p:extLst>
      <p:ext uri="{BB962C8B-B14F-4D97-AF65-F5344CB8AC3E}">
        <p14:creationId xmlns:p14="http://schemas.microsoft.com/office/powerpoint/2010/main" val="15572922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7"/>
          <p:cNvSpPr>
            <a:spLocks noGrp="1"/>
          </p:cNvSpPr>
          <p:nvPr>
            <p:ph type="title"/>
          </p:nvPr>
        </p:nvSpPr>
        <p:spPr>
          <a:xfrm>
            <a:off x="457200" y="198058"/>
            <a:ext cx="8229600" cy="1066800"/>
          </a:xfrm>
        </p:spPr>
        <p:txBody>
          <a:bodyPr>
            <a:noAutofit/>
          </a:bodyPr>
          <a:lstStyle/>
          <a:p>
            <a:r>
              <a:rPr lang="en-US" sz="3600"/>
              <a:t>Personal and Public Identities: </a:t>
            </a:r>
            <a:br>
              <a:rPr lang="en-US" sz="3600"/>
            </a:br>
            <a:r>
              <a:rPr lang="en-US" sz="3600"/>
              <a:t>The Faces of Me</a:t>
            </a:r>
            <a:r>
              <a:rPr lang="en-US" sz="3600">
                <a:effectLst/>
              </a:rPr>
              <a:t> </a:t>
            </a:r>
            <a:endParaRPr lang="en-US" sz="3600">
              <a:ea typeface="ＭＳ Ｐゴシック" pitchFamily="-101" charset="-128"/>
              <a:cs typeface="ＭＳ Ｐゴシック" pitchFamily="-101" charset="-128"/>
            </a:endParaRPr>
          </a:p>
        </p:txBody>
      </p:sp>
      <p:pic>
        <p:nvPicPr>
          <p:cNvPr id="7" name="Content Placeholder 6" descr="Screen Shot 2015-03-21 at 10.33.10 AM.png"/>
          <p:cNvPicPr>
            <a:picLocks noGrp="1" noChangeAspect="1"/>
          </p:cNvPicPr>
          <p:nvPr>
            <p:ph sz="quarter" idx="1"/>
          </p:nvPr>
        </p:nvPicPr>
        <p:blipFill>
          <a:blip r:embed="rId2"/>
          <a:stretch>
            <a:fillRect/>
          </a:stretch>
        </p:blipFill>
        <p:spPr>
          <a:xfrm>
            <a:off x="5855094" y="1999298"/>
            <a:ext cx="2831706" cy="2660904"/>
          </a:xfrm>
        </p:spPr>
      </p:pic>
      <p:sp>
        <p:nvSpPr>
          <p:cNvPr id="11" name="TextBox 10"/>
          <p:cNvSpPr txBox="1"/>
          <p:nvPr/>
        </p:nvSpPr>
        <p:spPr>
          <a:xfrm>
            <a:off x="212700" y="1567447"/>
            <a:ext cx="8668833" cy="5170646"/>
          </a:xfrm>
          <a:prstGeom prst="rect">
            <a:avLst/>
          </a:prstGeom>
          <a:noFill/>
        </p:spPr>
        <p:txBody>
          <a:bodyPr wrap="square" rtlCol="0">
            <a:spAutoFit/>
          </a:bodyPr>
          <a:lstStyle/>
          <a:p>
            <a:pPr lvl="0"/>
            <a:r>
              <a:rPr lang="en-US" sz="2200"/>
              <a:t>Throughout this unit, students will have the </a:t>
            </a:r>
          </a:p>
          <a:p>
            <a:pPr lvl="0"/>
            <a:r>
              <a:rPr lang="en-US" sz="2200"/>
              <a:t>opportunity to consider and explain who they </a:t>
            </a:r>
          </a:p>
          <a:p>
            <a:pPr lvl="0"/>
            <a:r>
              <a:rPr lang="en-US" sz="2200"/>
              <a:t>are, the activities they participate in and how </a:t>
            </a:r>
          </a:p>
          <a:p>
            <a:pPr lvl="0"/>
            <a:r>
              <a:rPr lang="en-US" sz="2200"/>
              <a:t>they interact with others. They will then learn </a:t>
            </a:r>
          </a:p>
          <a:p>
            <a:pPr lvl="0"/>
            <a:r>
              <a:rPr lang="en-US" sz="2200"/>
              <a:t>about and reflect on character and personality </a:t>
            </a:r>
          </a:p>
          <a:p>
            <a:pPr lvl="0"/>
            <a:r>
              <a:rPr lang="en-US" sz="2200"/>
              <a:t>traits and will be able to describe their </a:t>
            </a:r>
          </a:p>
          <a:p>
            <a:pPr lvl="0"/>
            <a:r>
              <a:rPr lang="en-US" sz="2200"/>
              <a:t>behaviors and attitudes in terms of their </a:t>
            </a:r>
          </a:p>
          <a:p>
            <a:pPr lvl="0"/>
            <a:r>
              <a:rPr lang="en-US" sz="2200"/>
              <a:t>personal and public identities. They will </a:t>
            </a:r>
          </a:p>
          <a:p>
            <a:pPr lvl="0"/>
            <a:r>
              <a:rPr lang="en-US" sz="2200"/>
              <a:t>examine well known self portraits and </a:t>
            </a:r>
          </a:p>
          <a:p>
            <a:pPr lvl="0"/>
            <a:r>
              <a:rPr lang="en-US" sz="2200"/>
              <a:t>consider why self portraits exist comparing the selfies of today to the portraits of the past. Finally, they will consider the impact of stereotying in their own lives and consider how the media contributes to stereotyping. They will create a and share a multimedia product that highlights influences on their identity sharing elements of their inner and outer selves.</a:t>
            </a:r>
            <a:r>
              <a:rPr lang="en-US" sz="2200">
                <a:effectLst/>
              </a:rPr>
              <a:t> </a:t>
            </a:r>
            <a:endParaRPr lang="en-US" sz="2200"/>
          </a:p>
        </p:txBody>
      </p:sp>
      <p:sp>
        <p:nvSpPr>
          <p:cNvPr id="6" name="Footer Placeholder 5"/>
          <p:cNvSpPr>
            <a:spLocks noGrp="1"/>
          </p:cNvSpPr>
          <p:nvPr>
            <p:ph type="ftr" sz="quarter" idx="11"/>
          </p:nvPr>
        </p:nvSpPr>
        <p:spPr/>
        <p:txBody>
          <a:bodyPr/>
          <a:lstStyle/>
          <a:p>
            <a:r>
              <a:rPr lang="en-US"/>
              <a:t>Laura Terrill</a:t>
            </a:r>
          </a:p>
        </p:txBody>
      </p:sp>
      <p:sp>
        <p:nvSpPr>
          <p:cNvPr id="8" name="Slide Number Placeholder 7"/>
          <p:cNvSpPr>
            <a:spLocks noGrp="1"/>
          </p:cNvSpPr>
          <p:nvPr>
            <p:ph type="sldNum" sz="quarter" idx="12"/>
          </p:nvPr>
        </p:nvSpPr>
        <p:spPr/>
        <p:txBody>
          <a:bodyPr>
            <a:normAutofit fontScale="85000" lnSpcReduction="20000"/>
          </a:bodyPr>
          <a:lstStyle/>
          <a:p>
            <a:fld id="{74C2F60E-34D8-DD42-93FD-7BD7AE432328}" type="slidenum">
              <a:rPr lang="en-US"/>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a:t>Personal and Public Identities: </a:t>
            </a:r>
            <a:br>
              <a:rPr lang="en-US" sz="3600"/>
            </a:br>
            <a:r>
              <a:rPr lang="en-US" sz="3600"/>
              <a:t>The Faces of Me </a:t>
            </a:r>
          </a:p>
        </p:txBody>
      </p:sp>
      <p:sp>
        <p:nvSpPr>
          <p:cNvPr id="3" name="Footer Placeholder 2"/>
          <p:cNvSpPr>
            <a:spLocks noGrp="1"/>
          </p:cNvSpPr>
          <p:nvPr>
            <p:ph type="ftr" sz="quarter" idx="11"/>
          </p:nvPr>
        </p:nvSpPr>
        <p:spPr/>
        <p:txBody>
          <a:bodyPr/>
          <a:lstStyle/>
          <a:p>
            <a:r>
              <a:rPr lang="en-US"/>
              <a:t>Laura Terrill</a:t>
            </a:r>
          </a:p>
        </p:txBody>
      </p:sp>
      <p:sp>
        <p:nvSpPr>
          <p:cNvPr id="4" name="Content Placeholder 3"/>
          <p:cNvSpPr>
            <a:spLocks noGrp="1"/>
          </p:cNvSpPr>
          <p:nvPr>
            <p:ph sz="quarter" idx="1"/>
          </p:nvPr>
        </p:nvSpPr>
        <p:spPr>
          <a:xfrm>
            <a:off x="612648" y="1600200"/>
            <a:ext cx="8153400" cy="4830762"/>
          </a:xfrm>
        </p:spPr>
        <p:txBody>
          <a:bodyPr>
            <a:noAutofit/>
          </a:bodyPr>
          <a:lstStyle/>
          <a:p>
            <a:pPr>
              <a:buNone/>
            </a:pPr>
            <a:r>
              <a:rPr lang="en-US" sz="2400"/>
              <a:t>Learners will be able to:</a:t>
            </a:r>
          </a:p>
          <a:p>
            <a:pPr lvl="0">
              <a:spcBef>
                <a:spcPts val="100"/>
              </a:spcBef>
            </a:pPr>
            <a:r>
              <a:rPr lang="en-US" sz="2400"/>
              <a:t>describe their public and private identities and explore the identities of others</a:t>
            </a:r>
          </a:p>
          <a:p>
            <a:pPr lvl="0">
              <a:spcBef>
                <a:spcPts val="100"/>
              </a:spcBef>
            </a:pPr>
            <a:r>
              <a:rPr lang="en-US" sz="2400"/>
              <a:t>comment on personal and cultural stereotypes and compare character traits across cultures</a:t>
            </a:r>
          </a:p>
          <a:p>
            <a:pPr lvl="0">
              <a:spcBef>
                <a:spcPts val="100"/>
              </a:spcBef>
            </a:pPr>
            <a:r>
              <a:rPr lang="en-US" sz="2400"/>
              <a:t>name perceived positive and negative character and personality traits</a:t>
            </a:r>
          </a:p>
          <a:p>
            <a:pPr lvl="0">
              <a:spcBef>
                <a:spcPts val="100"/>
              </a:spcBef>
            </a:pPr>
            <a:r>
              <a:rPr lang="en-US" sz="2400"/>
              <a:t>describe the selfies and self portraits of others commenting on what is seen and what is known about those in the images</a:t>
            </a:r>
          </a:p>
          <a:p>
            <a:pPr lvl="0">
              <a:spcBef>
                <a:spcPts val="100"/>
              </a:spcBef>
            </a:pPr>
            <a:r>
              <a:rPr lang="en-US" sz="2400"/>
              <a:t>share opinions on the advantages and disadvantages of social media identities</a:t>
            </a:r>
          </a:p>
          <a:p>
            <a:pPr>
              <a:spcBef>
                <a:spcPts val="100"/>
              </a:spcBef>
            </a:pPr>
            <a:r>
              <a:rPr lang="en-US" sz="2400"/>
              <a:t>tell the story of when a particular selfie/image was taken</a:t>
            </a:r>
            <a:r>
              <a:rPr lang="en-US" sz="2400">
                <a:effectLst/>
              </a:rPr>
              <a:t> </a:t>
            </a:r>
            <a:endParaRPr lang="en-US" sz="2400"/>
          </a:p>
        </p:txBody>
      </p:sp>
      <p:sp>
        <p:nvSpPr>
          <p:cNvPr id="5" name="Slide Number Placeholder 4"/>
          <p:cNvSpPr>
            <a:spLocks noGrp="1"/>
          </p:cNvSpPr>
          <p:nvPr>
            <p:ph type="sldNum" sz="quarter" idx="12"/>
          </p:nvPr>
        </p:nvSpPr>
        <p:spPr/>
        <p:txBody>
          <a:bodyPr>
            <a:normAutofit fontScale="85000" lnSpcReduction="20000"/>
          </a:bodyPr>
          <a:lstStyle/>
          <a:p>
            <a:fld id="{74C2F60E-34D8-DD42-93FD-7BD7AE432328}" type="slidenum">
              <a:rPr lang="en-US"/>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76777" y="56625"/>
            <a:ext cx="8497887" cy="1357312"/>
          </a:xfrm>
        </p:spPr>
        <p:txBody>
          <a:bodyPr>
            <a:normAutofit/>
          </a:bodyPr>
          <a:lstStyle/>
          <a:p>
            <a:r>
              <a:rPr lang="en-US" sz="3600">
                <a:ea typeface="ＭＳ Ｐゴシック" pitchFamily="-84" charset="-128"/>
                <a:cs typeface="ＭＳ Ｐゴシック" pitchFamily="-84" charset="-128"/>
              </a:rPr>
              <a:t>ACTFL Integrated Performance Assessment</a:t>
            </a:r>
          </a:p>
        </p:txBody>
      </p:sp>
      <p:sp>
        <p:nvSpPr>
          <p:cNvPr id="10" name="Footer Placeholder 9"/>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a:pPr/>
              <a:t>15</a:t>
            </a:fld>
            <a:endParaRPr lang="en-US"/>
          </a:p>
        </p:txBody>
      </p:sp>
      <p:sp>
        <p:nvSpPr>
          <p:cNvPr id="44035" name="Text Box 3"/>
          <p:cNvSpPr txBox="1">
            <a:spLocks noChangeArrowheads="1"/>
          </p:cNvSpPr>
          <p:nvPr/>
        </p:nvSpPr>
        <p:spPr bwMode="auto">
          <a:xfrm>
            <a:off x="1647825" y="1560513"/>
            <a:ext cx="5800725" cy="1938337"/>
          </a:xfrm>
          <a:prstGeom prst="rect">
            <a:avLst/>
          </a:prstGeom>
          <a:noFill/>
          <a:ln w="9525">
            <a:noFill/>
            <a:miter lim="800000"/>
            <a:headEnd/>
            <a:tailEnd/>
          </a:ln>
        </p:spPr>
        <p:txBody>
          <a:bodyPr wrap="none">
            <a:prstTxWarp prst="textNoShape">
              <a:avLst/>
            </a:prstTxWarp>
            <a:spAutoFit/>
          </a:bodyPr>
          <a:lstStyle/>
          <a:p>
            <a:pPr marL="457200" indent="-457200" algn="ctr">
              <a:buFont typeface="Arial" pitchFamily="-84" charset="0"/>
              <a:buNone/>
            </a:pPr>
            <a:r>
              <a:rPr lang="en-US" sz="2000" b="1">
                <a:solidFill>
                  <a:srgbClr val="FF0000"/>
                </a:solidFill>
              </a:rPr>
              <a:t>Interpretive</a:t>
            </a:r>
          </a:p>
          <a:p>
            <a:pPr marL="457200" indent="-457200" algn="ctr">
              <a:buFont typeface="Arial" pitchFamily="-84" charset="0"/>
              <a:buNone/>
            </a:pPr>
            <a:r>
              <a:rPr lang="en-US" sz="2000"/>
              <a:t>Students listen to, read and / or view an authentic </a:t>
            </a:r>
          </a:p>
          <a:p>
            <a:pPr marL="457200" indent="-457200" algn="ctr">
              <a:buFont typeface="Arial" pitchFamily="-84" charset="0"/>
              <a:buNone/>
            </a:pPr>
            <a:r>
              <a:rPr lang="en-US" sz="2000"/>
              <a:t>text and answer information as well as </a:t>
            </a:r>
          </a:p>
          <a:p>
            <a:pPr marL="457200" indent="-457200" algn="ctr">
              <a:buFont typeface="Arial" pitchFamily="-84" charset="0"/>
              <a:buNone/>
            </a:pPr>
            <a:r>
              <a:rPr lang="en-US" sz="2000"/>
              <a:t>interpretive questions to assess comprehension.</a:t>
            </a:r>
          </a:p>
          <a:p>
            <a:pPr marL="457200" indent="-457200" algn="ctr">
              <a:buFont typeface="Arial" pitchFamily="-84" charset="0"/>
              <a:buNone/>
            </a:pPr>
            <a:r>
              <a:rPr lang="en-US" sz="2000"/>
              <a:t>The teacher provides students with feedback on </a:t>
            </a:r>
          </a:p>
          <a:p>
            <a:pPr marL="457200" indent="-457200" algn="ctr">
              <a:buFont typeface="Arial" pitchFamily="-84" charset="0"/>
              <a:buNone/>
            </a:pPr>
            <a:r>
              <a:rPr lang="en-US" sz="2000"/>
              <a:t>performance. </a:t>
            </a:r>
          </a:p>
        </p:txBody>
      </p:sp>
      <p:sp>
        <p:nvSpPr>
          <p:cNvPr id="44036" name="AutoShape 4"/>
          <p:cNvSpPr>
            <a:spLocks noChangeArrowheads="1"/>
          </p:cNvSpPr>
          <p:nvPr/>
        </p:nvSpPr>
        <p:spPr bwMode="auto">
          <a:xfrm>
            <a:off x="7924800" y="2438400"/>
            <a:ext cx="733425" cy="1214438"/>
          </a:xfrm>
          <a:prstGeom prst="curvedLeftArrow">
            <a:avLst>
              <a:gd name="adj1" fmla="val 33117"/>
              <a:gd name="adj2" fmla="val 66234"/>
              <a:gd name="adj3" fmla="val 33333"/>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44037" name="Text Box 5"/>
          <p:cNvSpPr txBox="1">
            <a:spLocks noChangeArrowheads="1"/>
          </p:cNvSpPr>
          <p:nvPr/>
        </p:nvSpPr>
        <p:spPr bwMode="auto">
          <a:xfrm>
            <a:off x="4953000" y="3886200"/>
            <a:ext cx="3581400" cy="1938338"/>
          </a:xfrm>
          <a:prstGeom prst="rect">
            <a:avLst/>
          </a:prstGeom>
          <a:noFill/>
          <a:ln w="9525">
            <a:noFill/>
            <a:miter lim="800000"/>
            <a:headEnd/>
            <a:tailEnd/>
          </a:ln>
        </p:spPr>
        <p:txBody>
          <a:bodyPr>
            <a:prstTxWarp prst="textNoShape">
              <a:avLst/>
            </a:prstTxWarp>
            <a:spAutoFit/>
          </a:bodyPr>
          <a:lstStyle/>
          <a:p>
            <a:pPr algn="ctr"/>
            <a:r>
              <a:rPr lang="en-US" sz="2000" b="1">
                <a:solidFill>
                  <a:srgbClr val="ED515C"/>
                </a:solidFill>
              </a:rPr>
              <a:t>Interpersonal</a:t>
            </a:r>
          </a:p>
          <a:p>
            <a:pPr algn="ctr"/>
            <a:r>
              <a:rPr lang="en-US" sz="2000"/>
              <a:t>After receiving feedback students engage in communication about a particular topic which relates to the interpretive text. </a:t>
            </a:r>
          </a:p>
        </p:txBody>
      </p:sp>
      <p:sp>
        <p:nvSpPr>
          <p:cNvPr id="44038" name="Text Box 7"/>
          <p:cNvSpPr txBox="1">
            <a:spLocks noChangeArrowheads="1"/>
          </p:cNvSpPr>
          <p:nvPr/>
        </p:nvSpPr>
        <p:spPr bwMode="auto">
          <a:xfrm>
            <a:off x="228600" y="3810000"/>
            <a:ext cx="4343400" cy="2554288"/>
          </a:xfrm>
          <a:prstGeom prst="rect">
            <a:avLst/>
          </a:prstGeom>
          <a:noFill/>
          <a:ln w="9525">
            <a:noFill/>
            <a:miter lim="800000"/>
            <a:headEnd/>
            <a:tailEnd/>
          </a:ln>
        </p:spPr>
        <p:txBody>
          <a:bodyPr>
            <a:prstTxWarp prst="textNoShape">
              <a:avLst/>
            </a:prstTxWarp>
            <a:spAutoFit/>
          </a:bodyPr>
          <a:lstStyle/>
          <a:p>
            <a:pPr algn="ctr"/>
            <a:r>
              <a:rPr lang="en-US" sz="2000" b="1">
                <a:solidFill>
                  <a:srgbClr val="ED515C"/>
                </a:solidFill>
              </a:rPr>
              <a:t>Presentational</a:t>
            </a:r>
          </a:p>
          <a:p>
            <a:pPr algn="ctr"/>
            <a:r>
              <a:rPr lang="en-US" sz="2000"/>
              <a:t>Students engage in the presentational mode by sharing their research/ideas/opinions. Samples presentational formats: speeches, drama, skits, radio broadcasts, posters, brochures, essays, websites, etc. </a:t>
            </a:r>
          </a:p>
        </p:txBody>
      </p:sp>
      <p:sp>
        <p:nvSpPr>
          <p:cNvPr id="11" name="Curved Right Arrow 10"/>
          <p:cNvSpPr/>
          <p:nvPr/>
        </p:nvSpPr>
        <p:spPr>
          <a:xfrm rot="16200000">
            <a:off x="4480388" y="5501812"/>
            <a:ext cx="776059" cy="1507236"/>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tx1"/>
              </a:solidFill>
            </a:endParaRPr>
          </a:p>
        </p:txBody>
      </p:sp>
      <p:sp>
        <p:nvSpPr>
          <p:cNvPr id="14" name="Curved Right Arrow 13"/>
          <p:cNvSpPr/>
          <p:nvPr/>
        </p:nvSpPr>
        <p:spPr>
          <a:xfrm>
            <a:off x="609600" y="2438400"/>
            <a:ext cx="731520" cy="1216152"/>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tx1"/>
              </a:solidFill>
            </a:endParaRPr>
          </a:p>
        </p:txBody>
      </p:sp>
    </p:spTree>
    <p:extLst>
      <p:ext uri="{BB962C8B-B14F-4D97-AF65-F5344CB8AC3E}">
        <p14:creationId xmlns:p14="http://schemas.microsoft.com/office/powerpoint/2010/main" val="9148232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Performance Based Assessment</a:t>
            </a:r>
          </a:p>
        </p:txBody>
      </p:sp>
      <p:sp>
        <p:nvSpPr>
          <p:cNvPr id="3" name="Footer Placeholder 2"/>
          <p:cNvSpPr>
            <a:spLocks noGrp="1"/>
          </p:cNvSpPr>
          <p:nvPr>
            <p:ph type="ftr" sz="quarter" idx="11"/>
          </p:nvPr>
        </p:nvSpPr>
        <p:spPr/>
        <p:txBody>
          <a:bodyPr/>
          <a:lstStyle/>
          <a:p>
            <a:r>
              <a:rPr lang="en-US"/>
              <a:t>Laura Terrill</a:t>
            </a:r>
          </a:p>
        </p:txBody>
      </p:sp>
      <p:sp>
        <p:nvSpPr>
          <p:cNvPr id="4" name="Content Placeholder 3"/>
          <p:cNvSpPr>
            <a:spLocks noGrp="1"/>
          </p:cNvSpPr>
          <p:nvPr>
            <p:ph sz="quarter" idx="1"/>
          </p:nvPr>
        </p:nvSpPr>
        <p:spPr/>
        <p:txBody>
          <a:bodyPr>
            <a:normAutofit/>
          </a:bodyPr>
          <a:lstStyle/>
          <a:p>
            <a:r>
              <a:rPr lang="en-US" sz="2400"/>
              <a:t>Do they address the major goals of the unit?</a:t>
            </a:r>
          </a:p>
          <a:p>
            <a:r>
              <a:rPr lang="en-US" sz="2400"/>
              <a:t>Are they real-world tasks?</a:t>
            </a:r>
          </a:p>
          <a:p>
            <a:r>
              <a:rPr lang="en-US" sz="2400"/>
              <a:t>Do they address 21</a:t>
            </a:r>
            <a:r>
              <a:rPr lang="en-US" sz="2400" baseline="30000"/>
              <a:t>st</a:t>
            </a:r>
            <a:r>
              <a:rPr lang="en-US" sz="2400"/>
              <a:t> Century Skills? Common Core?</a:t>
            </a:r>
          </a:p>
          <a:p>
            <a:r>
              <a:rPr lang="en-US" sz="2400"/>
              <a:t>Do the tasks match the targeted performance level? </a:t>
            </a:r>
          </a:p>
          <a:p>
            <a:r>
              <a:rPr lang="en-US" sz="2400"/>
              <a:t>Do they allow students to address the essential question in some way?</a:t>
            </a:r>
          </a:p>
          <a:p>
            <a:r>
              <a:rPr lang="en-US" sz="2400"/>
              <a:t>Interpretive: Are they based on authentic texts?</a:t>
            </a:r>
          </a:p>
          <a:p>
            <a:r>
              <a:rPr lang="en-US" sz="2400"/>
              <a:t>Interpersonal: Is the communication meaningful?</a:t>
            </a:r>
          </a:p>
          <a:p>
            <a:r>
              <a:rPr lang="en-US" sz="2400"/>
              <a:t>Presentational: Is there an audience beyond the teacher and classroom?</a:t>
            </a:r>
          </a:p>
          <a:p>
            <a:endParaRPr lang="en-US" sz="2400"/>
          </a:p>
        </p:txBody>
      </p:sp>
      <p:sp>
        <p:nvSpPr>
          <p:cNvPr id="5" name="Slide Number Placeholder 4"/>
          <p:cNvSpPr>
            <a:spLocks noGrp="1"/>
          </p:cNvSpPr>
          <p:nvPr>
            <p:ph type="sldNum" sz="quarter" idx="12"/>
          </p:nvPr>
        </p:nvSpPr>
        <p:spPr/>
        <p:txBody>
          <a:bodyPr>
            <a:normAutofit fontScale="85000" lnSpcReduction="20000"/>
          </a:bodyPr>
          <a:lstStyle/>
          <a:p>
            <a:fld id="{74C2F60E-34D8-DD42-93FD-7BD7AE432328}" type="slidenum">
              <a:rPr lang="en-US"/>
              <a:pPr/>
              <a:t>16</a:t>
            </a:fld>
            <a:endParaRPr lang="en-US"/>
          </a:p>
        </p:txBody>
      </p:sp>
    </p:spTree>
    <p:extLst>
      <p:ext uri="{BB962C8B-B14F-4D97-AF65-F5344CB8AC3E}">
        <p14:creationId xmlns:p14="http://schemas.microsoft.com/office/powerpoint/2010/main" val="7433746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141752"/>
            <a:ext cx="8953500" cy="990600"/>
          </a:xfrm>
        </p:spPr>
        <p:txBody>
          <a:bodyPr>
            <a:normAutofit fontScale="90000"/>
          </a:bodyPr>
          <a:lstStyle/>
          <a:p>
            <a:pPr algn="ctr"/>
            <a:r>
              <a:rPr lang="en-US" sz="3556"/>
              <a:t>The Faces of Me</a:t>
            </a:r>
            <a:br>
              <a:rPr lang="en-US" sz="3556"/>
            </a:br>
            <a:r>
              <a:rPr lang="en-US" sz="2222"/>
              <a:t>Do the tasks match the targeted performance level? </a:t>
            </a:r>
            <a:br>
              <a:rPr lang="en-US" sz="2222"/>
            </a:br>
            <a:r>
              <a:rPr lang="en-US" sz="2222"/>
              <a:t>Do they allow students to address the essential question in some way?</a:t>
            </a: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931439593"/>
              </p:ext>
            </p:extLst>
          </p:nvPr>
        </p:nvGraphicFramePr>
        <p:xfrm>
          <a:off x="190500" y="2177356"/>
          <a:ext cx="8575674" cy="2286000"/>
        </p:xfrm>
        <a:graphic>
          <a:graphicData uri="http://schemas.openxmlformats.org/drawingml/2006/table">
            <a:tbl>
              <a:tblPr firstRow="1" bandRow="1">
                <a:tableStyleId>{5C22544A-7EE6-4342-B048-85BDC9FD1C3A}</a:tableStyleId>
              </a:tblPr>
              <a:tblGrid>
                <a:gridCol w="2858558"/>
                <a:gridCol w="2858558"/>
                <a:gridCol w="2858558"/>
              </a:tblGrid>
              <a:tr h="370840">
                <a:tc>
                  <a:txBody>
                    <a:bodyPr/>
                    <a:lstStyle/>
                    <a:p>
                      <a:pPr algn="ctr"/>
                      <a:r>
                        <a:rPr lang="en-US" u="sng" dirty="0" smtClean="0">
                          <a:solidFill>
                            <a:schemeClr val="tx1"/>
                          </a:solidFill>
                        </a:rPr>
                        <a:t>Interpretive Mode</a:t>
                      </a:r>
                    </a:p>
                    <a:p>
                      <a:pPr algn="l"/>
                      <a:endParaRPr kumimoji="0" lang="en-US" sz="1800" b="0" kern="1200">
                        <a:solidFill>
                          <a:schemeClr val="tx1"/>
                        </a:solidFill>
                        <a:effectLst/>
                        <a:latin typeface="+mn-lt"/>
                        <a:ea typeface="+mn-ea"/>
                        <a:cs typeface="+mn-cs"/>
                      </a:endParaRPr>
                    </a:p>
                    <a:p>
                      <a:pPr algn="l"/>
                      <a:r>
                        <a:rPr kumimoji="0" lang="en-US" sz="1800" b="0" kern="1200">
                          <a:solidFill>
                            <a:schemeClr val="tx1"/>
                          </a:solidFill>
                          <a:effectLst/>
                          <a:latin typeface="+mn-lt"/>
                          <a:ea typeface="+mn-ea"/>
                          <a:cs typeface="+mn-cs"/>
                        </a:rPr>
                        <a:t>Read biographical and/or autobiographical texts and demonstrate comprehension using the IPA Interpretive Comprehension Guide. </a:t>
                      </a:r>
                      <a:endParaRPr lang="en-US" b="0" dirty="0">
                        <a:solidFill>
                          <a:schemeClr val="tx1"/>
                        </a:solidFill>
                      </a:endParaRPr>
                    </a:p>
                  </a:txBody>
                  <a:tcPr>
                    <a:solidFill>
                      <a:schemeClr val="accent1">
                        <a:lumMod val="20000"/>
                        <a:lumOff val="80000"/>
                      </a:schemeClr>
                    </a:solidFill>
                  </a:tcPr>
                </a:tc>
                <a:tc>
                  <a:txBody>
                    <a:bodyPr/>
                    <a:lstStyle/>
                    <a:p>
                      <a:pPr algn="ctr"/>
                      <a:r>
                        <a:rPr lang="en-US" u="sng" dirty="0" smtClean="0">
                          <a:solidFill>
                            <a:schemeClr val="tx1"/>
                          </a:solidFill>
                        </a:rPr>
                        <a:t>Interpretive Mode</a:t>
                      </a:r>
                    </a:p>
                    <a:p>
                      <a:pPr algn="l"/>
                      <a:endParaRPr kumimoji="0" lang="en-US" sz="1800" b="0" kern="1200">
                        <a:solidFill>
                          <a:schemeClr val="tx1"/>
                        </a:solidFill>
                        <a:effectLst/>
                        <a:latin typeface="+mn-lt"/>
                        <a:ea typeface="+mn-ea"/>
                        <a:cs typeface="+mn-cs"/>
                      </a:endParaRPr>
                    </a:p>
                    <a:p>
                      <a:pPr algn="l"/>
                      <a:r>
                        <a:rPr kumimoji="0" lang="en-US" sz="1800" b="0" kern="1200">
                          <a:solidFill>
                            <a:schemeClr val="tx1"/>
                          </a:solidFill>
                          <a:effectLst/>
                          <a:latin typeface="+mn-lt"/>
                          <a:ea typeface="+mn-ea"/>
                          <a:cs typeface="+mn-cs"/>
                        </a:rPr>
                        <a:t>Read article/infographic on phenomenon of selfie and demonstrate comprehension. </a:t>
                      </a:r>
                      <a:endParaRPr kumimoji="0" lang="en-US" sz="1800" b="0" kern="1200">
                        <a:solidFill>
                          <a:schemeClr val="tx1"/>
                        </a:solidFill>
                        <a:latin typeface="+mn-lt"/>
                        <a:ea typeface="+mn-ea"/>
                        <a:cs typeface="+mn-cs"/>
                      </a:endParaRPr>
                    </a:p>
                  </a:txBody>
                  <a:tcPr>
                    <a:solidFill>
                      <a:schemeClr val="accent1">
                        <a:lumMod val="20000"/>
                        <a:lumOff val="80000"/>
                      </a:schemeClr>
                    </a:solidFill>
                  </a:tcPr>
                </a:tc>
                <a:tc>
                  <a:txBody>
                    <a:bodyPr/>
                    <a:lstStyle/>
                    <a:p>
                      <a:pPr algn="ctr"/>
                      <a:r>
                        <a:rPr lang="en-US" u="sng" dirty="0" smtClean="0">
                          <a:solidFill>
                            <a:schemeClr val="tx1"/>
                          </a:solidFill>
                        </a:rPr>
                        <a:t>Interpretive Mode</a:t>
                      </a:r>
                    </a:p>
                    <a:p>
                      <a:endParaRPr kumimoji="0" lang="en-US" sz="1800" b="0" kern="1200">
                        <a:solidFill>
                          <a:schemeClr val="tx1"/>
                        </a:solidFill>
                        <a:effectLst/>
                        <a:latin typeface="+mn-lt"/>
                        <a:ea typeface="+mn-ea"/>
                        <a:cs typeface="+mn-cs"/>
                      </a:endParaRPr>
                    </a:p>
                    <a:p>
                      <a:r>
                        <a:rPr kumimoji="0" lang="en-US" sz="1800" b="0" kern="1200">
                          <a:solidFill>
                            <a:schemeClr val="tx1"/>
                          </a:solidFill>
                          <a:effectLst/>
                          <a:latin typeface="+mn-lt"/>
                          <a:ea typeface="+mn-ea"/>
                          <a:cs typeface="+mn-cs"/>
                        </a:rPr>
                        <a:t>Watch video on stereotypes and complete a graphic organizer. </a:t>
                      </a:r>
                    </a:p>
                  </a:txBody>
                  <a:tcPr>
                    <a:solidFill>
                      <a:schemeClr val="accent1">
                        <a:lumMod val="20000"/>
                        <a:lumOff val="80000"/>
                      </a:schemeClr>
                    </a:solidFill>
                  </a:tcPr>
                </a:tc>
              </a:tr>
            </a:tbl>
          </a:graphicData>
        </a:graphic>
      </p:graphicFrame>
      <p:sp>
        <p:nvSpPr>
          <p:cNvPr id="8" name="Rounded Rectangle 7"/>
          <p:cNvSpPr/>
          <p:nvPr/>
        </p:nvSpPr>
        <p:spPr>
          <a:xfrm>
            <a:off x="771921" y="4710908"/>
            <a:ext cx="7412831" cy="826211"/>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b="1" dirty="0"/>
              <a:t>Communication – Collaboration – Creativity – Critical Thinking</a:t>
            </a:r>
          </a:p>
        </p:txBody>
      </p:sp>
      <p:sp>
        <p:nvSpPr>
          <p:cNvPr id="9" name="Footer Placeholder 8"/>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normAutofit fontScale="85000" lnSpcReduction="20000"/>
          </a:bodyPr>
          <a:lstStyle/>
          <a:p>
            <a:fld id="{74C2F60E-34D8-DD42-93FD-7BD7AE432328}" type="slidenum">
              <a:rPr lang="en-US"/>
              <a:pPr/>
              <a:t>17</a:t>
            </a:fld>
            <a:endParaRPr lang="en-US"/>
          </a:p>
        </p:txBody>
      </p:sp>
    </p:spTree>
    <p:extLst>
      <p:ext uri="{BB962C8B-B14F-4D97-AF65-F5344CB8AC3E}">
        <p14:creationId xmlns:p14="http://schemas.microsoft.com/office/powerpoint/2010/main" val="201591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141752"/>
            <a:ext cx="8953500" cy="990600"/>
          </a:xfrm>
        </p:spPr>
        <p:txBody>
          <a:bodyPr>
            <a:normAutofit fontScale="90000"/>
          </a:bodyPr>
          <a:lstStyle/>
          <a:p>
            <a:pPr algn="ctr"/>
            <a:r>
              <a:rPr lang="en-US" sz="3556"/>
              <a:t>The Faces of Me</a:t>
            </a:r>
            <a:br>
              <a:rPr lang="en-US" sz="3556"/>
            </a:br>
            <a:r>
              <a:rPr lang="en-US" sz="2222"/>
              <a:t>Do the tasks match the targeted performance level? </a:t>
            </a:r>
            <a:br>
              <a:rPr lang="en-US" sz="2222"/>
            </a:br>
            <a:r>
              <a:rPr lang="en-US" sz="2222"/>
              <a:t>Do they allow students to address the essential question in some way?</a:t>
            </a:r>
          </a:p>
        </p:txBody>
      </p:sp>
      <p:graphicFrame>
        <p:nvGraphicFramePr>
          <p:cNvPr id="6" name="Table 5"/>
          <p:cNvGraphicFramePr>
            <a:graphicFrameLocks noGrp="1"/>
          </p:cNvGraphicFramePr>
          <p:nvPr>
            <p:extLst>
              <p:ext uri="{D42A27DB-BD31-4B8C-83A1-F6EECF244321}">
                <p14:modId xmlns:p14="http://schemas.microsoft.com/office/powerpoint/2010/main" val="235271820"/>
              </p:ext>
            </p:extLst>
          </p:nvPr>
        </p:nvGraphicFramePr>
        <p:xfrm>
          <a:off x="419725" y="1797504"/>
          <a:ext cx="8428246" cy="4206240"/>
        </p:xfrm>
        <a:graphic>
          <a:graphicData uri="http://schemas.openxmlformats.org/drawingml/2006/table">
            <a:tbl>
              <a:tblPr firstRow="1" bandRow="1">
                <a:tableStyleId>{5C22544A-7EE6-4342-B048-85BDC9FD1C3A}</a:tableStyleId>
              </a:tblPr>
              <a:tblGrid>
                <a:gridCol w="5348918"/>
                <a:gridCol w="3079328"/>
              </a:tblGrid>
              <a:tr h="4063650">
                <a:tc>
                  <a:txBody>
                    <a:bodyPr/>
                    <a:lstStyle/>
                    <a:p>
                      <a:pPr algn="ctr"/>
                      <a:r>
                        <a:rPr lang="en-US" sz="1800" u="sng" kern="1200" dirty="0" smtClean="0">
                          <a:solidFill>
                            <a:srgbClr val="000000"/>
                          </a:solidFill>
                          <a:effectLst/>
                        </a:rPr>
                        <a:t>Presentational Mode</a:t>
                      </a:r>
                    </a:p>
                    <a:p>
                      <a:pPr algn="ctr"/>
                      <a:endParaRPr lang="en-US" sz="1800" u="sng" kern="1200" dirty="0" smtClean="0">
                        <a:solidFill>
                          <a:srgbClr val="000000"/>
                        </a:solidFill>
                        <a:effectLst/>
                      </a:endParaRPr>
                    </a:p>
                    <a:p>
                      <a:r>
                        <a:rPr kumimoji="0" lang="en-US" sz="1800" b="1" kern="1200">
                          <a:solidFill>
                            <a:schemeClr val="tx1"/>
                          </a:solidFill>
                          <a:effectLst/>
                          <a:latin typeface="+mn-lt"/>
                          <a:ea typeface="+mn-ea"/>
                          <a:cs typeface="+mn-cs"/>
                        </a:rPr>
                        <a:t>“On Demand”</a:t>
                      </a:r>
                    </a:p>
                    <a:p>
                      <a:r>
                        <a:rPr kumimoji="0" lang="en-US" sz="1800" b="0" kern="1200">
                          <a:solidFill>
                            <a:schemeClr val="tx1"/>
                          </a:solidFill>
                          <a:effectLst/>
                          <a:latin typeface="+mn-lt"/>
                          <a:ea typeface="+mn-ea"/>
                          <a:cs typeface="+mn-cs"/>
                        </a:rPr>
                        <a:t>Explain who you are in terms of your public and personal identity. Comment on how your identity changes in different situations. How does your personality change in different situations? What might you change about your inner self? your outer self? if it was easy to change? Why would you make that change? </a:t>
                      </a:r>
                    </a:p>
                    <a:p>
                      <a:r>
                        <a:rPr kumimoji="0" lang="en-US" sz="1800" b="1" kern="1200">
                          <a:solidFill>
                            <a:schemeClr val="tx1"/>
                          </a:solidFill>
                          <a:effectLst/>
                          <a:latin typeface="+mn-lt"/>
                          <a:ea typeface="+mn-ea"/>
                          <a:cs typeface="+mn-cs"/>
                        </a:rPr>
                        <a:t>Polished</a:t>
                      </a:r>
                    </a:p>
                    <a:p>
                      <a:r>
                        <a:rPr kumimoji="0" lang="en-US" sz="1800" b="0" kern="1200">
                          <a:solidFill>
                            <a:schemeClr val="tx1"/>
                          </a:solidFill>
                          <a:effectLst/>
                          <a:latin typeface="+mn-lt"/>
                          <a:ea typeface="+mn-ea"/>
                          <a:cs typeface="+mn-cs"/>
                        </a:rPr>
                        <a:t>Create a product that can be shared with others, one that captures your personal and public identity Consider how others perceive you. Compare your inner and outer self to others.</a:t>
                      </a:r>
                    </a:p>
                  </a:txBody>
                  <a:tcPr>
                    <a:solidFill>
                      <a:schemeClr val="accent1">
                        <a:lumMod val="20000"/>
                        <a:lumOff val="80000"/>
                      </a:schemeClr>
                    </a:solidFill>
                  </a:tcPr>
                </a:tc>
                <a:tc>
                  <a:txBody>
                    <a:bodyPr/>
                    <a:lstStyle/>
                    <a:p>
                      <a:pPr algn="ctr"/>
                      <a:r>
                        <a:rPr lang="en-US" sz="1800" u="sng" kern="1200" dirty="0" smtClean="0">
                          <a:solidFill>
                            <a:srgbClr val="000000"/>
                          </a:solidFill>
                          <a:effectLst/>
                        </a:rPr>
                        <a:t>Interpersonal Mode</a:t>
                      </a:r>
                    </a:p>
                    <a:p>
                      <a:pPr algn="ctr"/>
                      <a:endParaRPr lang="en-US" sz="1800" u="sng" kern="1200" dirty="0" smtClean="0">
                        <a:solidFill>
                          <a:srgbClr val="000000"/>
                        </a:solidFill>
                        <a:effectLst/>
                      </a:endParaRPr>
                    </a:p>
                    <a:p>
                      <a:r>
                        <a:rPr kumimoji="0" lang="en-US" sz="1800" b="0" kern="1200">
                          <a:solidFill>
                            <a:schemeClr val="tx1"/>
                          </a:solidFill>
                          <a:effectLst/>
                          <a:latin typeface="+mn-lt"/>
                          <a:ea typeface="+mn-ea"/>
                          <a:cs typeface="+mn-cs"/>
                        </a:rPr>
                        <a:t>Students pair to discuss what they have learned about personal and public identities. They comment on character traits sharing those that they value the most and commenting on how they identify those traits in others. Finally, they ask for and share their opinions on selfies sharing their favorite selfie and explaining the moment when it was taken. </a:t>
                      </a:r>
                    </a:p>
                  </a:txBody>
                  <a:tcPr>
                    <a:solidFill>
                      <a:schemeClr val="accent1">
                        <a:lumMod val="20000"/>
                        <a:lumOff val="80000"/>
                      </a:schemeClr>
                    </a:solidFill>
                  </a:tcPr>
                </a:tc>
              </a:tr>
            </a:tbl>
          </a:graphicData>
        </a:graphic>
      </p:graphicFrame>
      <p:sp>
        <p:nvSpPr>
          <p:cNvPr id="8" name="Rounded Rectangle 7"/>
          <p:cNvSpPr/>
          <p:nvPr/>
        </p:nvSpPr>
        <p:spPr>
          <a:xfrm>
            <a:off x="1350455" y="6099265"/>
            <a:ext cx="6924115" cy="472189"/>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b="1" dirty="0"/>
              <a:t>Communication – Collaboration – Creativity – Critical Thinking</a:t>
            </a:r>
          </a:p>
        </p:txBody>
      </p:sp>
      <p:sp>
        <p:nvSpPr>
          <p:cNvPr id="9" name="Footer Placeholder 8"/>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normAutofit fontScale="85000" lnSpcReduction="20000"/>
          </a:bodyPr>
          <a:lstStyle/>
          <a:p>
            <a:fld id="{74C2F60E-34D8-DD42-93FD-7BD7AE432328}" type="slidenum">
              <a:rPr lang="en-US"/>
              <a:pPr/>
              <a:t>18</a:t>
            </a:fld>
            <a:endParaRPr lang="en-US"/>
          </a:p>
        </p:txBody>
      </p:sp>
    </p:spTree>
    <p:extLst>
      <p:ext uri="{BB962C8B-B14F-4D97-AF65-F5344CB8AC3E}">
        <p14:creationId xmlns:p14="http://schemas.microsoft.com/office/powerpoint/2010/main" val="1126589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Toolbox</a:t>
            </a:r>
            <a:endParaRPr lang="en-US" dirty="0"/>
          </a:p>
        </p:txBody>
      </p:sp>
      <p:sp>
        <p:nvSpPr>
          <p:cNvPr id="5" name="Footer Placeholder 4"/>
          <p:cNvSpPr>
            <a:spLocks noGrp="1"/>
          </p:cNvSpPr>
          <p:nvPr>
            <p:ph type="ftr" sz="quarter" idx="11"/>
          </p:nvPr>
        </p:nvSpPr>
        <p:spPr/>
        <p:txBody>
          <a:bodyPr/>
          <a:lstStyle/>
          <a:p>
            <a:r>
              <a:rPr lang="en-US" smtClean="0"/>
              <a:t>Laura Terrill</a:t>
            </a:r>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74C2F60E-34D8-DD42-93FD-7BD7AE432328}" type="slidenum">
              <a:rPr/>
              <a:pPr/>
              <a:t>19</a:t>
            </a:fld>
            <a:endParaRPr lang="en-US"/>
          </a:p>
        </p:txBody>
      </p:sp>
      <p:sp>
        <p:nvSpPr>
          <p:cNvPr id="3" name="Content Placeholder 2"/>
          <p:cNvSpPr>
            <a:spLocks noGrp="1"/>
          </p:cNvSpPr>
          <p:nvPr>
            <p:ph idx="4294967295"/>
          </p:nvPr>
        </p:nvSpPr>
        <p:spPr>
          <a:xfrm>
            <a:off x="847725" y="2155349"/>
            <a:ext cx="7915275" cy="3636963"/>
          </a:xfrm>
        </p:spPr>
        <p:txBody>
          <a:bodyPr>
            <a:normAutofit lnSpcReduction="10000"/>
          </a:bodyPr>
          <a:lstStyle/>
          <a:p>
            <a:pPr marL="0" indent="274320"/>
            <a:r>
              <a:rPr lang="en-US" sz="2400" dirty="0" smtClean="0"/>
              <a:t>Can Do Statements</a:t>
            </a:r>
          </a:p>
          <a:p>
            <a:pPr marL="0" indent="274320"/>
            <a:r>
              <a:rPr lang="en-US" sz="2400" dirty="0" smtClean="0"/>
              <a:t>Language Functions</a:t>
            </a:r>
          </a:p>
          <a:p>
            <a:pPr marL="0" indent="274320"/>
            <a:r>
              <a:rPr lang="en-US" sz="2400" dirty="0" smtClean="0"/>
              <a:t>Related Structures/Patterns</a:t>
            </a:r>
          </a:p>
          <a:p>
            <a:pPr marL="0" indent="274320"/>
            <a:r>
              <a:rPr lang="en-US" sz="2400" dirty="0" smtClean="0"/>
              <a:t>Vocabulary Expansion</a:t>
            </a:r>
          </a:p>
          <a:p>
            <a:pPr marL="0" indent="274320"/>
            <a:r>
              <a:rPr lang="en-US" sz="2400" dirty="0" smtClean="0"/>
              <a:t>Key Learning Activities/</a:t>
            </a:r>
          </a:p>
          <a:p>
            <a:pPr marL="0" indent="274320">
              <a:buNone/>
            </a:pPr>
            <a:r>
              <a:rPr lang="en-US" sz="2400" dirty="0" smtClean="0"/>
              <a:t>Formative Assessments</a:t>
            </a:r>
          </a:p>
          <a:p>
            <a:pPr marL="0" indent="274320"/>
            <a:r>
              <a:rPr lang="en-US" sz="2400" dirty="0" smtClean="0"/>
              <a:t>Resources</a:t>
            </a:r>
          </a:p>
          <a:p>
            <a:pPr marL="0" indent="274320"/>
            <a:r>
              <a:rPr lang="en-US" sz="2400" dirty="0" smtClean="0"/>
              <a:t>Technology Integration</a:t>
            </a:r>
            <a:endParaRPr lang="en-US" sz="240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0555" y="2251137"/>
            <a:ext cx="28575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4479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olidFill>
                  <a:schemeClr val="bg1"/>
                </a:solidFill>
              </a:rPr>
              <a:t>lterrillzion.wikispaces.com</a:t>
            </a:r>
          </a:p>
        </p:txBody>
      </p:sp>
      <p:sp>
        <p:nvSpPr>
          <p:cNvPr id="5" name="Footer Placeholder 4"/>
          <p:cNvSpPr>
            <a:spLocks noGrp="1"/>
          </p:cNvSpPr>
          <p:nvPr>
            <p:ph type="ftr" sz="quarter" idx="11"/>
          </p:nvPr>
        </p:nvSpPr>
        <p:spPr/>
        <p:txBody>
          <a:bodyPr/>
          <a:lstStyle/>
          <a:p>
            <a:r>
              <a:rPr lang="en-US"/>
              <a:t>Laura Terrill</a:t>
            </a:r>
          </a:p>
        </p:txBody>
      </p:sp>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99294" y="1255997"/>
            <a:ext cx="8166754" cy="4840003"/>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Can-Do Statements</a:t>
            </a:r>
          </a:p>
        </p:txBody>
      </p:sp>
      <p:sp>
        <p:nvSpPr>
          <p:cNvPr id="2" name="Footer Placeholder 1"/>
          <p:cNvSpPr>
            <a:spLocks noGrp="1"/>
          </p:cNvSpPr>
          <p:nvPr>
            <p:ph type="ftr" sz="quarter" idx="11"/>
          </p:nvPr>
        </p:nvSpPr>
        <p:spPr/>
        <p:txBody>
          <a:bodyPr/>
          <a:lstStyle/>
          <a:p>
            <a:r>
              <a:rPr lang="en-US"/>
              <a:t>Laura Terrill</a:t>
            </a:r>
          </a:p>
        </p:txBody>
      </p:sp>
      <p:sp>
        <p:nvSpPr>
          <p:cNvPr id="3" name="Slide Number Placeholder 2"/>
          <p:cNvSpPr>
            <a:spLocks noGrp="1"/>
          </p:cNvSpPr>
          <p:nvPr>
            <p:ph type="sldNum" sz="quarter" idx="12"/>
          </p:nvPr>
        </p:nvSpPr>
        <p:spPr/>
        <p:txBody>
          <a:bodyPr>
            <a:normAutofit fontScale="85000" lnSpcReduction="20000"/>
          </a:bodyPr>
          <a:lstStyle/>
          <a:p>
            <a:fld id="{74C2F60E-34D8-DD42-93FD-7BD7AE432328}" type="slidenum">
              <a:rPr lang="en-US"/>
              <a:pPr/>
              <a:t>20</a:t>
            </a:fld>
            <a:endParaRPr lang="en-US"/>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230556311"/>
              </p:ext>
            </p:extLst>
          </p:nvPr>
        </p:nvGraphicFramePr>
        <p:xfrm>
          <a:off x="248356" y="1625600"/>
          <a:ext cx="8715022" cy="5066387"/>
        </p:xfrm>
        <a:graphic>
          <a:graphicData uri="http://schemas.openxmlformats.org/drawingml/2006/table">
            <a:tbl>
              <a:tblPr firstRow="1" bandRow="1">
                <a:tableStyleId>{69CF1AB2-1976-4502-BF36-3FF5EA218861}</a:tableStyleId>
              </a:tblPr>
              <a:tblGrid>
                <a:gridCol w="1963444"/>
                <a:gridCol w="6751578"/>
              </a:tblGrid>
              <a:tr h="1702216">
                <a:tc>
                  <a:txBody>
                    <a:bodyPr/>
                    <a:lstStyle/>
                    <a:p>
                      <a:pPr marL="0" marR="0">
                        <a:spcBef>
                          <a:spcPts val="0"/>
                        </a:spcBef>
                        <a:spcAft>
                          <a:spcPts val="0"/>
                        </a:spcAft>
                      </a:pPr>
                      <a:r>
                        <a:rPr lang="en-US" sz="2000" b="1">
                          <a:effectLst/>
                          <a:latin typeface="+mn-lt"/>
                          <a:ea typeface="Calibri" charset="0"/>
                          <a:cs typeface="Times New Roman" charset="0"/>
                        </a:rPr>
                        <a:t>Interpretive</a:t>
                      </a:r>
                    </a:p>
                  </a:txBody>
                  <a:tcPr marL="68580" marR="68580" marT="0" marB="0" anchor="ctr"/>
                </a:tc>
                <a:tc>
                  <a:txBody>
                    <a:bodyPr/>
                    <a:lstStyle/>
                    <a:p>
                      <a:pPr marL="342900" marR="0" lvl="0" indent="-342900">
                        <a:spcBef>
                          <a:spcPts val="0"/>
                        </a:spcBef>
                        <a:spcAft>
                          <a:spcPts val="0"/>
                        </a:spcAft>
                        <a:buFont typeface="Symbol" charset="2"/>
                        <a:buChar char=""/>
                      </a:pPr>
                      <a:r>
                        <a:rPr lang="en-US" sz="2000" b="0">
                          <a:effectLst/>
                          <a:latin typeface="+mn-lt"/>
                          <a:ea typeface="Calibri" charset="0"/>
                          <a:cs typeface="Times New Roman" charset="0"/>
                        </a:rPr>
                        <a:t>(L&amp;R)</a:t>
                      </a:r>
                      <a:r>
                        <a:rPr lang="en-US" sz="2000" b="0" baseline="0">
                          <a:effectLst/>
                          <a:latin typeface="+mn-lt"/>
                          <a:ea typeface="Calibri" charset="0"/>
                          <a:cs typeface="Times New Roman" charset="0"/>
                        </a:rPr>
                        <a:t> I can understand when others are described in terms of personality and/or physical traits. </a:t>
                      </a:r>
                    </a:p>
                    <a:p>
                      <a:pPr marL="342900" marR="0" lvl="0" indent="-342900">
                        <a:spcBef>
                          <a:spcPts val="0"/>
                        </a:spcBef>
                        <a:spcAft>
                          <a:spcPts val="0"/>
                        </a:spcAft>
                        <a:buFont typeface="Symbol" charset="2"/>
                        <a:buChar char=""/>
                      </a:pPr>
                      <a:r>
                        <a:rPr lang="en-US" sz="2000" b="0" baseline="0">
                          <a:effectLst/>
                          <a:latin typeface="+mn-lt"/>
                          <a:ea typeface="Calibri" charset="0"/>
                          <a:cs typeface="Times New Roman" charset="0"/>
                        </a:rPr>
                        <a:t>(R) I can interpret information on selfies taken here and in the target cultures. </a:t>
                      </a:r>
                    </a:p>
                    <a:p>
                      <a:pPr marL="342900" marR="0" lvl="0" indent="-342900">
                        <a:spcBef>
                          <a:spcPts val="0"/>
                        </a:spcBef>
                        <a:spcAft>
                          <a:spcPts val="0"/>
                        </a:spcAft>
                        <a:buFont typeface="Symbol" charset="2"/>
                        <a:buChar char=""/>
                      </a:pPr>
                      <a:r>
                        <a:rPr lang="en-US" sz="2000" b="0" baseline="0">
                          <a:effectLst/>
                          <a:latin typeface="+mn-lt"/>
                          <a:ea typeface="Calibri" charset="0"/>
                          <a:cs typeface="Times New Roman" charset="0"/>
                        </a:rPr>
                        <a:t>(L&amp;R) I can recognize stereotypes as they are described. </a:t>
                      </a:r>
                    </a:p>
                  </a:txBody>
                  <a:tcPr marL="68580" marR="68580" marT="0" marB="0"/>
                </a:tc>
              </a:tr>
              <a:tr h="1027289">
                <a:tc>
                  <a:txBody>
                    <a:bodyPr/>
                    <a:lstStyle/>
                    <a:p>
                      <a:pPr marL="0" marR="0">
                        <a:spcBef>
                          <a:spcPts val="0"/>
                        </a:spcBef>
                        <a:spcAft>
                          <a:spcPts val="0"/>
                        </a:spcAft>
                      </a:pPr>
                      <a:r>
                        <a:rPr lang="en-US" sz="2000" b="1">
                          <a:effectLst/>
                          <a:latin typeface="+mn-lt"/>
                          <a:ea typeface="Calibri" charset="0"/>
                          <a:cs typeface="Times New Roman" charset="0"/>
                        </a:rPr>
                        <a:t>Presentational</a:t>
                      </a:r>
                      <a:endParaRPr lang="en-US" sz="2000">
                        <a:effectLst/>
                        <a:latin typeface="+mn-lt"/>
                        <a:ea typeface="Calibri" charset="0"/>
                        <a:cs typeface="Times New Roman" charset="0"/>
                      </a:endParaRPr>
                    </a:p>
                  </a:txBody>
                  <a:tcPr marL="68580" marR="68580" marT="0" marB="0" anchor="ctr"/>
                </a:tc>
                <a:tc>
                  <a:txBody>
                    <a:bodyPr/>
                    <a:lstStyle/>
                    <a:p>
                      <a:pPr marL="342900" marR="0" lvl="0" indent="-342900">
                        <a:spcBef>
                          <a:spcPts val="0"/>
                        </a:spcBef>
                        <a:spcAft>
                          <a:spcPts val="0"/>
                        </a:spcAft>
                        <a:buFont typeface="Symbol" charset="2"/>
                        <a:buChar char=""/>
                      </a:pPr>
                      <a:r>
                        <a:rPr lang="en-US" sz="2000">
                          <a:effectLst/>
                          <a:latin typeface="+mn-lt"/>
                          <a:ea typeface="Calibri" charset="0"/>
                          <a:cs typeface="Times New Roman" charset="0"/>
                        </a:rPr>
                        <a:t>(S&amp;W) I can comment on my personal</a:t>
                      </a:r>
                      <a:r>
                        <a:rPr lang="en-US" sz="2000" baseline="0">
                          <a:effectLst/>
                          <a:latin typeface="+mn-lt"/>
                          <a:ea typeface="Calibri" charset="0"/>
                          <a:cs typeface="Times New Roman" charset="0"/>
                        </a:rPr>
                        <a:t> and public identity explaining how they are different .</a:t>
                      </a:r>
                    </a:p>
                    <a:p>
                      <a:pPr marL="342900" marR="0" lvl="0" indent="-342900">
                        <a:spcBef>
                          <a:spcPts val="0"/>
                        </a:spcBef>
                        <a:spcAft>
                          <a:spcPts val="0"/>
                        </a:spcAft>
                        <a:buFont typeface="Symbol" charset="2"/>
                        <a:buChar char=""/>
                      </a:pPr>
                      <a:r>
                        <a:rPr lang="en-US" sz="2000" baseline="0">
                          <a:effectLst/>
                          <a:latin typeface="+mn-lt"/>
                          <a:ea typeface="Calibri" charset="0"/>
                          <a:cs typeface="Times New Roman" charset="0"/>
                        </a:rPr>
                        <a:t>(S&amp;W) I can name a stereotype and say why it is inaccurate. </a:t>
                      </a:r>
                      <a:endParaRPr lang="en-US" sz="2000">
                        <a:effectLst/>
                        <a:latin typeface="+mn-lt"/>
                        <a:ea typeface="Calibri" charset="0"/>
                        <a:cs typeface="Times New Roman" charset="0"/>
                      </a:endParaRPr>
                    </a:p>
                    <a:p>
                      <a:pPr marL="342900" marR="0" lvl="0" indent="-342900">
                        <a:spcBef>
                          <a:spcPts val="0"/>
                        </a:spcBef>
                        <a:spcAft>
                          <a:spcPts val="0"/>
                        </a:spcAft>
                        <a:buFont typeface="Symbol" charset="2"/>
                        <a:buChar char=""/>
                      </a:pPr>
                      <a:r>
                        <a:rPr lang="en-US" sz="2000">
                          <a:effectLst/>
                          <a:latin typeface="+mn-lt"/>
                          <a:ea typeface="Calibri" charset="0"/>
                          <a:cs typeface="Times New Roman" charset="0"/>
                        </a:rPr>
                        <a:t>(W) I can describe</a:t>
                      </a:r>
                      <a:r>
                        <a:rPr lang="en-US" sz="2000" baseline="0">
                          <a:effectLst/>
                          <a:latin typeface="+mn-lt"/>
                          <a:ea typeface="Calibri" charset="0"/>
                          <a:cs typeface="Times New Roman" charset="0"/>
                        </a:rPr>
                        <a:t> a self-portrait. </a:t>
                      </a:r>
                      <a:endParaRPr lang="en-US" sz="2000">
                        <a:effectLst/>
                        <a:latin typeface="+mn-lt"/>
                        <a:ea typeface="Calibri" charset="0"/>
                        <a:cs typeface="Times New Roman" charset="0"/>
                      </a:endParaRPr>
                    </a:p>
                  </a:txBody>
                  <a:tcPr marL="68580" marR="68580" marT="0" marB="0"/>
                </a:tc>
              </a:tr>
              <a:tr h="1840171">
                <a:tc>
                  <a:txBody>
                    <a:bodyPr/>
                    <a:lstStyle/>
                    <a:p>
                      <a:pPr marL="0" marR="0">
                        <a:spcBef>
                          <a:spcPts val="0"/>
                        </a:spcBef>
                        <a:spcAft>
                          <a:spcPts val="0"/>
                        </a:spcAft>
                      </a:pPr>
                      <a:r>
                        <a:rPr lang="en-US" sz="2000" b="1">
                          <a:effectLst/>
                          <a:latin typeface="+mn-lt"/>
                          <a:ea typeface="Calibri" charset="0"/>
                          <a:cs typeface="Times New Roman" charset="0"/>
                        </a:rPr>
                        <a:t>Interpersonal</a:t>
                      </a:r>
                      <a:endParaRPr lang="en-US" sz="2000">
                        <a:effectLst/>
                        <a:latin typeface="+mn-lt"/>
                        <a:ea typeface="Calibri" charset="0"/>
                        <a:cs typeface="Times New Roman" charset="0"/>
                      </a:endParaRPr>
                    </a:p>
                  </a:txBody>
                  <a:tcPr marL="68580" marR="68580" marT="0" marB="0" anchor="ctr"/>
                </a:tc>
                <a:tc>
                  <a:txBody>
                    <a:bodyPr/>
                    <a:lstStyle/>
                    <a:p>
                      <a:pPr marL="342900" marR="0" lvl="0" indent="-342900">
                        <a:spcBef>
                          <a:spcPts val="0"/>
                        </a:spcBef>
                        <a:spcAft>
                          <a:spcPts val="0"/>
                        </a:spcAft>
                        <a:buFont typeface="Symbol" charset="2"/>
                        <a:buChar char=""/>
                      </a:pPr>
                      <a:r>
                        <a:rPr lang="en-US" sz="2000">
                          <a:effectLst/>
                          <a:latin typeface="+mn-lt"/>
                          <a:ea typeface="Calibri" charset="0"/>
                          <a:cs typeface="Times New Roman" charset="0"/>
                        </a:rPr>
                        <a:t>I can talk with others about personality</a:t>
                      </a:r>
                      <a:r>
                        <a:rPr lang="en-US" sz="2000" baseline="0">
                          <a:effectLst/>
                          <a:latin typeface="+mn-lt"/>
                          <a:ea typeface="Calibri" charset="0"/>
                          <a:cs typeface="Times New Roman" charset="0"/>
                        </a:rPr>
                        <a:t> traits that are important to me giving simple reasons why they are important. </a:t>
                      </a:r>
                    </a:p>
                    <a:p>
                      <a:pPr marL="342900" marR="0" lvl="0" indent="-342900">
                        <a:spcBef>
                          <a:spcPts val="0"/>
                        </a:spcBef>
                        <a:spcAft>
                          <a:spcPts val="0"/>
                        </a:spcAft>
                        <a:buFont typeface="Symbol" charset="2"/>
                        <a:buChar char=""/>
                      </a:pPr>
                      <a:r>
                        <a:rPr lang="en-US" sz="2000" baseline="0">
                          <a:effectLst/>
                          <a:latin typeface="+mn-lt"/>
                          <a:ea typeface="Calibri" charset="0"/>
                          <a:cs typeface="Times New Roman" charset="0"/>
                        </a:rPr>
                        <a:t>I can talk with others about my selfies and their selfies and can ask for and share information on when they were taken. </a:t>
                      </a:r>
                      <a:endParaRPr lang="en-US" sz="2000">
                        <a:effectLst/>
                        <a:latin typeface="+mn-lt"/>
                        <a:ea typeface="Calibri" charset="0"/>
                        <a:cs typeface="Times New Roman" charset="0"/>
                      </a:endParaRPr>
                    </a:p>
                  </a:txBody>
                  <a:tcPr marL="68580" marR="68580" marT="0" marB="0"/>
                </a:tc>
              </a:tr>
            </a:tbl>
          </a:graphicData>
        </a:graphic>
      </p:graphicFrame>
    </p:spTree>
    <p:extLst>
      <p:ext uri="{BB962C8B-B14F-4D97-AF65-F5344CB8AC3E}">
        <p14:creationId xmlns:p14="http://schemas.microsoft.com/office/powerpoint/2010/main" val="7599999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135952582"/>
              </p:ext>
            </p:extLst>
          </p:nvPr>
        </p:nvGraphicFramePr>
        <p:xfrm>
          <a:off x="266700" y="682120"/>
          <a:ext cx="8633530" cy="5628739"/>
        </p:xfrm>
        <a:graphic>
          <a:graphicData uri="http://schemas.openxmlformats.org/drawingml/2006/table">
            <a:tbl>
              <a:tblPr firstRow="1" bandRow="1">
                <a:tableStyleId>{2A488322-F2BA-4B5B-9748-0D474271808F}</a:tableStyleId>
              </a:tblPr>
              <a:tblGrid>
                <a:gridCol w="4127826"/>
                <a:gridCol w="2323476"/>
                <a:gridCol w="2182228"/>
              </a:tblGrid>
              <a:tr h="370840">
                <a:tc gridSpan="3">
                  <a:txBody>
                    <a:bodyPr/>
                    <a:lstStyle/>
                    <a:p>
                      <a:pPr algn="ctr"/>
                      <a:r>
                        <a:rPr lang="en-US" sz="2400" dirty="0" smtClean="0"/>
                        <a:t>Toolbox</a:t>
                      </a:r>
                      <a:endParaRPr lang="en-US" sz="2400" dirty="0"/>
                    </a:p>
                  </a:txBody>
                  <a:tcPr marL="68580" marR="68580">
                    <a:lnB w="12700" cap="flat" cmpd="sng" algn="ctr">
                      <a:solidFill>
                        <a:scrgbClr r="0" g="0" b="0"/>
                      </a:solidFill>
                      <a:prstDash val="solid"/>
                      <a:round/>
                      <a:headEnd type="none" w="med" len="med"/>
                      <a:tailEnd type="none" w="med" len="med"/>
                    </a:lnB>
                    <a:solidFill>
                      <a:srgbClr val="4F81BD"/>
                    </a:solidFill>
                  </a:tcPr>
                </a:tc>
                <a:tc hMerge="1">
                  <a:txBody>
                    <a:bodyPr/>
                    <a:lstStyle/>
                    <a:p>
                      <a:endParaRPr lang="en-US" dirty="0"/>
                    </a:p>
                  </a:txBody>
                  <a:tcPr/>
                </a:tc>
                <a:tc hMerge="1">
                  <a:txBody>
                    <a:bodyPr/>
                    <a:lstStyle/>
                    <a:p>
                      <a:endParaRPr lang="en-US" dirty="0"/>
                    </a:p>
                  </a:txBody>
                  <a:tcPr/>
                </a:tc>
              </a:tr>
              <a:tr h="370840">
                <a:tc>
                  <a:txBody>
                    <a:bodyPr/>
                    <a:lstStyle/>
                    <a:p>
                      <a:pPr algn="ctr"/>
                      <a:r>
                        <a:rPr lang="en-US" b="1" dirty="0" smtClean="0"/>
                        <a:t>Language Functions</a:t>
                      </a:r>
                    </a:p>
                    <a:p>
                      <a:pPr algn="ctr"/>
                      <a:r>
                        <a:rPr lang="en-US" b="1" dirty="0" smtClean="0"/>
                        <a:t>I can….</a:t>
                      </a:r>
                      <a:endParaRPr lang="en-US" b="1" dirty="0"/>
                    </a:p>
                  </a:txBody>
                  <a:tcPr marL="68580" marR="6858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b="1" dirty="0" smtClean="0"/>
                        <a:t>Related Structures/Patterns</a:t>
                      </a:r>
                      <a:endParaRPr lang="en-US" b="1" dirty="0"/>
                    </a:p>
                  </a:txBody>
                  <a:tcPr marL="68580" marR="6858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b="1" dirty="0" smtClean="0"/>
                        <a:t>Priority Vocabulary</a:t>
                      </a:r>
                      <a:endParaRPr lang="en-US" b="1" dirty="0"/>
                    </a:p>
                  </a:txBody>
                  <a:tcPr marL="68580" marR="6858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23271">
                <a:tc>
                  <a:txBody>
                    <a:bodyPr/>
                    <a:lstStyle/>
                    <a:p>
                      <a:pPr marL="0" marR="0">
                        <a:spcBef>
                          <a:spcPts val="0"/>
                        </a:spcBef>
                        <a:spcAft>
                          <a:spcPts val="0"/>
                        </a:spcAft>
                      </a:pPr>
                      <a:r>
                        <a:rPr lang="en-US" sz="1400">
                          <a:effectLst/>
                          <a:latin typeface="+mn-lt"/>
                          <a:ea typeface="Cambria" charset="0"/>
                          <a:cs typeface="Times New Roman" charset="0"/>
                        </a:rPr>
                        <a:t>describe others using positive and negative character traits</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400">
                          <a:effectLst/>
                          <a:latin typeface="+mn-lt"/>
                          <a:ea typeface="Simsun (Founder Extended)" charset="0"/>
                          <a:cs typeface="Times New Roman" charset="0"/>
                        </a:rPr>
                        <a:t> </a:t>
                      </a:r>
                      <a:endParaRPr lang="en-US" sz="1400">
                        <a:effectLst/>
                        <a:latin typeface="+mn-lt"/>
                        <a:ea typeface="Cambria" charset="0"/>
                        <a:cs typeface="Times New Roman" charset="0"/>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10">
                  <a:txBody>
                    <a:bodyPr/>
                    <a:lstStyle/>
                    <a:p>
                      <a:pPr marL="285750" indent="-285750">
                        <a:buFont typeface="Arial" charset="0"/>
                        <a:buChar char="•"/>
                      </a:pPr>
                      <a:r>
                        <a:rPr kumimoji="0" lang="en-US" sz="1400" kern="1200">
                          <a:solidFill>
                            <a:schemeClr val="dk1"/>
                          </a:solidFill>
                          <a:effectLst/>
                          <a:latin typeface="+mn-lt"/>
                          <a:ea typeface="+mn-ea"/>
                          <a:cs typeface="+mn-cs"/>
                        </a:rPr>
                        <a:t>positive character traits</a:t>
                      </a:r>
                    </a:p>
                    <a:p>
                      <a:pPr marL="285750" indent="-285750">
                        <a:buFont typeface="Arial" charset="0"/>
                        <a:buChar char="•"/>
                      </a:pPr>
                      <a:r>
                        <a:rPr kumimoji="0" lang="en-US" sz="1400" kern="1200">
                          <a:solidFill>
                            <a:schemeClr val="dk1"/>
                          </a:solidFill>
                          <a:effectLst/>
                          <a:latin typeface="+mn-lt"/>
                          <a:ea typeface="+mn-ea"/>
                          <a:cs typeface="+mn-cs"/>
                        </a:rPr>
                        <a:t>negative character traits</a:t>
                      </a:r>
                    </a:p>
                    <a:p>
                      <a:pPr marL="285750" indent="-285750">
                        <a:buFont typeface="Arial" charset="0"/>
                        <a:buChar char="•"/>
                      </a:pPr>
                      <a:r>
                        <a:rPr kumimoji="0" lang="en-US" sz="1400" kern="1200">
                          <a:solidFill>
                            <a:schemeClr val="dk1"/>
                          </a:solidFill>
                          <a:effectLst/>
                          <a:latin typeface="+mn-lt"/>
                          <a:ea typeface="+mn-ea"/>
                          <a:cs typeface="+mn-cs"/>
                        </a:rPr>
                        <a:t>traits of heroism</a:t>
                      </a:r>
                    </a:p>
                    <a:p>
                      <a:pPr marL="285750" indent="-285750">
                        <a:buFont typeface="Arial" charset="0"/>
                        <a:buChar char="•"/>
                      </a:pPr>
                      <a:r>
                        <a:rPr kumimoji="0" lang="en-US" sz="1400" kern="1200">
                          <a:solidFill>
                            <a:schemeClr val="dk1"/>
                          </a:solidFill>
                          <a:effectLst/>
                          <a:latin typeface="+mn-lt"/>
                          <a:ea typeface="+mn-ea"/>
                          <a:cs typeface="+mn-cs"/>
                        </a:rPr>
                        <a:t>activities</a:t>
                      </a:r>
                    </a:p>
                    <a:p>
                      <a:endParaRPr kumimoji="0" lang="en-US" sz="1400" kern="1200">
                        <a:solidFill>
                          <a:schemeClr val="dk1"/>
                        </a:solidFill>
                        <a:latin typeface="+mn-lt"/>
                        <a:ea typeface="+mn-ea"/>
                        <a:cs typeface="+mn-cs"/>
                      </a:endParaRPr>
                    </a:p>
                  </a:txBody>
                  <a:tcPr marL="68580" marR="6858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75188">
                <a:tc>
                  <a:txBody>
                    <a:bodyPr/>
                    <a:lstStyle/>
                    <a:p>
                      <a:pPr marL="0" marR="0">
                        <a:spcBef>
                          <a:spcPts val="0"/>
                        </a:spcBef>
                        <a:spcAft>
                          <a:spcPts val="0"/>
                        </a:spcAft>
                      </a:pPr>
                      <a:r>
                        <a:rPr lang="en-US" sz="1400">
                          <a:effectLst/>
                          <a:latin typeface="+mn-lt"/>
                          <a:ea typeface="Cambria" charset="0"/>
                          <a:cs typeface="Times New Roman" charset="0"/>
                        </a:rPr>
                        <a:t>connect perceived character and personality traits to specific actions</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400">
                          <a:effectLst/>
                          <a:latin typeface="+mn-lt"/>
                          <a:ea typeface="Cambria" charset="0"/>
                          <a:cs typeface="Times New Roman" charset="0"/>
                        </a:rPr>
                        <a:t>to be, adjective agreement and placement</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US" dirty="0"/>
                    </a:p>
                  </a:txBody>
                  <a:tcPr/>
                </a:tc>
              </a:tr>
              <a:tr h="470285">
                <a:tc>
                  <a:txBody>
                    <a:bodyPr/>
                    <a:lstStyle/>
                    <a:p>
                      <a:pPr marL="0" marR="0">
                        <a:spcBef>
                          <a:spcPts val="0"/>
                        </a:spcBef>
                        <a:spcAft>
                          <a:spcPts val="0"/>
                        </a:spcAft>
                      </a:pPr>
                      <a:r>
                        <a:rPr lang="en-US" sz="1400">
                          <a:effectLst/>
                          <a:latin typeface="+mn-lt"/>
                          <a:ea typeface="Cambria" charset="0"/>
                          <a:cs typeface="Times New Roman" charset="0"/>
                        </a:rPr>
                        <a:t>identify character traits common to heros and anti-heros</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400">
                          <a:effectLst/>
                          <a:latin typeface="+mn-lt"/>
                          <a:ea typeface="Simsun (Founder Extended)" charset="0"/>
                          <a:cs typeface="Times New Roman" charset="0"/>
                        </a:rPr>
                        <a:t> </a:t>
                      </a:r>
                      <a:endParaRPr lang="en-US" sz="1400">
                        <a:effectLst/>
                        <a:latin typeface="+mn-lt"/>
                        <a:ea typeface="Cambria" charset="0"/>
                        <a:cs typeface="Times New Roman" charset="0"/>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US" sz="1400" b="0" dirty="0" smtClean="0"/>
                    </a:p>
                  </a:txBody>
                  <a:tcPr marL="68580" marR="68580">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09204">
                <a:tc>
                  <a:txBody>
                    <a:bodyPr/>
                    <a:lstStyle/>
                    <a:p>
                      <a:pPr marL="0" marR="0">
                        <a:spcBef>
                          <a:spcPts val="0"/>
                        </a:spcBef>
                        <a:spcAft>
                          <a:spcPts val="0"/>
                        </a:spcAft>
                      </a:pPr>
                      <a:r>
                        <a:rPr lang="en-US" sz="1400">
                          <a:effectLst/>
                          <a:latin typeface="+mn-lt"/>
                          <a:ea typeface="Cambria" charset="0"/>
                          <a:cs typeface="Times New Roman" charset="0"/>
                        </a:rPr>
                        <a:t>give biographical and autobiographical information</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400">
                          <a:effectLst/>
                          <a:latin typeface="+mn-lt"/>
                          <a:ea typeface="Cambria" charset="0"/>
                          <a:cs typeface="Times New Roman" charset="0"/>
                        </a:rPr>
                        <a:t>present tense, subject pronouns</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US" sz="1400" b="0" dirty="0" smtClean="0"/>
                    </a:p>
                  </a:txBody>
                  <a:tcPr marL="68580" marR="68580">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r>
              <a:tr h="362169">
                <a:tc>
                  <a:txBody>
                    <a:bodyPr/>
                    <a:lstStyle/>
                    <a:p>
                      <a:pPr marL="0" marR="0">
                        <a:spcBef>
                          <a:spcPts val="0"/>
                        </a:spcBef>
                        <a:spcAft>
                          <a:spcPts val="0"/>
                        </a:spcAft>
                      </a:pPr>
                      <a:r>
                        <a:rPr lang="en-US" sz="1400">
                          <a:effectLst/>
                          <a:latin typeface="+mn-lt"/>
                          <a:ea typeface="Cambria" charset="0"/>
                          <a:cs typeface="Times New Roman" charset="0"/>
                        </a:rPr>
                        <a:t>express surprise when learning true facts</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400">
                          <a:effectLst/>
                          <a:latin typeface="+mn-lt"/>
                          <a:ea typeface="Cambria" charset="0"/>
                          <a:cs typeface="Times New Roman" charset="0"/>
                        </a:rPr>
                        <a:t> </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US" sz="1400" b="0" dirty="0" smtClean="0"/>
                    </a:p>
                  </a:txBody>
                  <a:tcPr marL="68580" marR="6858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44774">
                <a:tc>
                  <a:txBody>
                    <a:bodyPr/>
                    <a:lstStyle/>
                    <a:p>
                      <a:pPr marL="0" marR="0">
                        <a:spcBef>
                          <a:spcPts val="0"/>
                        </a:spcBef>
                        <a:spcAft>
                          <a:spcPts val="0"/>
                        </a:spcAft>
                      </a:pPr>
                      <a:r>
                        <a:rPr lang="en-US" sz="1400">
                          <a:effectLst/>
                          <a:latin typeface="+mn-lt"/>
                          <a:ea typeface="Cambria" charset="0"/>
                          <a:cs typeface="Times New Roman" charset="0"/>
                        </a:rPr>
                        <a:t>compare “real” appearance to “professional” appearance </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400">
                          <a:effectLst/>
                          <a:latin typeface="+mn-lt"/>
                          <a:ea typeface="Cambria" charset="0"/>
                          <a:cs typeface="Times New Roman" charset="0"/>
                        </a:rPr>
                        <a:t>At home, I am ….more, less</a:t>
                      </a:r>
                    </a:p>
                    <a:p>
                      <a:pPr marL="0" marR="0">
                        <a:spcBef>
                          <a:spcPts val="0"/>
                        </a:spcBef>
                        <a:spcAft>
                          <a:spcPts val="0"/>
                        </a:spcAft>
                      </a:pPr>
                      <a:r>
                        <a:rPr lang="en-US" sz="1400">
                          <a:effectLst/>
                          <a:latin typeface="+mn-lt"/>
                          <a:ea typeface="Cambria" charset="0"/>
                          <a:cs typeface="Times New Roman" charset="0"/>
                        </a:rPr>
                        <a:t>He looks like, I think he is….</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kumimoji="0" lang="en-US" sz="1400" kern="1200">
                        <a:solidFill>
                          <a:schemeClr val="dk1"/>
                        </a:solidFill>
                        <a:latin typeface="+mn-lt"/>
                        <a:ea typeface="+mn-ea"/>
                        <a:cs typeface="+mn-cs"/>
                      </a:endParaRPr>
                    </a:p>
                  </a:txBody>
                  <a:tcPr marL="68580" marR="6858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87680">
                <a:tc>
                  <a:txBody>
                    <a:bodyPr/>
                    <a:lstStyle/>
                    <a:p>
                      <a:pPr marL="0" marR="0">
                        <a:spcBef>
                          <a:spcPts val="0"/>
                        </a:spcBef>
                        <a:spcAft>
                          <a:spcPts val="0"/>
                        </a:spcAft>
                      </a:pPr>
                      <a:r>
                        <a:rPr lang="en-US" sz="1400">
                          <a:effectLst/>
                          <a:latin typeface="+mn-lt"/>
                          <a:ea typeface="Cambria" charset="0"/>
                          <a:cs typeface="Times New Roman" charset="0"/>
                        </a:rPr>
                        <a:t>indicate your relationship to others and identify your character in terms of that relationship</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400">
                          <a:effectLst/>
                          <a:latin typeface="+mn-lt"/>
                          <a:ea typeface="Cambria" charset="0"/>
                          <a:cs typeface="Times New Roman" charset="0"/>
                        </a:rPr>
                        <a:t> </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kumimoji="0" lang="en-US" sz="1600" kern="1200">
                        <a:solidFill>
                          <a:schemeClr val="dk1"/>
                        </a:solidFill>
                        <a:latin typeface="+mn-lt"/>
                        <a:ea typeface="+mn-ea"/>
                        <a:cs typeface="+mn-cs"/>
                      </a:endParaRPr>
                    </a:p>
                  </a:txBody>
                  <a:tcPr marL="68580" marR="6858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29783">
                <a:tc>
                  <a:txBody>
                    <a:bodyPr/>
                    <a:lstStyle/>
                    <a:p>
                      <a:pPr marL="0" marR="0">
                        <a:spcBef>
                          <a:spcPts val="0"/>
                        </a:spcBef>
                        <a:spcAft>
                          <a:spcPts val="0"/>
                        </a:spcAft>
                      </a:pPr>
                      <a:r>
                        <a:rPr lang="en-US" sz="1400">
                          <a:effectLst/>
                          <a:latin typeface="+mn-lt"/>
                          <a:ea typeface="Cambria" charset="0"/>
                          <a:cs typeface="Times New Roman" charset="0"/>
                        </a:rPr>
                        <a:t>explain who you are if “we are what we do”</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400">
                          <a:effectLst/>
                          <a:latin typeface="+mn-lt"/>
                          <a:ea typeface="Cambria" charset="0"/>
                          <a:cs typeface="Times New Roman" charset="0"/>
                        </a:rPr>
                        <a:t>adverbs of frequency</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kumimoji="0" lang="en-US" sz="1600" kern="1200">
                        <a:solidFill>
                          <a:schemeClr val="dk1"/>
                        </a:solidFill>
                        <a:latin typeface="+mn-lt"/>
                        <a:ea typeface="+mn-ea"/>
                        <a:cs typeface="+mn-cs"/>
                      </a:endParaRPr>
                    </a:p>
                  </a:txBody>
                  <a:tcPr marL="68580" marR="6858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09666">
                <a:tc>
                  <a:txBody>
                    <a:bodyPr/>
                    <a:lstStyle/>
                    <a:p>
                      <a:pPr marL="0" marR="0">
                        <a:spcBef>
                          <a:spcPts val="0"/>
                        </a:spcBef>
                        <a:spcAft>
                          <a:spcPts val="0"/>
                        </a:spcAft>
                      </a:pPr>
                      <a:r>
                        <a:rPr lang="en-US" sz="1400">
                          <a:effectLst/>
                          <a:latin typeface="+mn-lt"/>
                          <a:ea typeface="Cambria" charset="0"/>
                          <a:cs typeface="Times New Roman" charset="0"/>
                        </a:rPr>
                        <a:t>explain why “beauty is only skin deep” giving an example from a movie or personal experience</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400">
                          <a:effectLst/>
                          <a:latin typeface="+mn-lt"/>
                          <a:ea typeface="Cambria" charset="0"/>
                          <a:cs typeface="Times New Roman" charset="0"/>
                        </a:rPr>
                        <a:t> </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kumimoji="0" lang="en-US" sz="1600" kern="1200">
                        <a:solidFill>
                          <a:schemeClr val="dk1"/>
                        </a:solidFill>
                        <a:latin typeface="+mn-lt"/>
                        <a:ea typeface="+mn-ea"/>
                        <a:cs typeface="+mn-cs"/>
                      </a:endParaRPr>
                    </a:p>
                  </a:txBody>
                  <a:tcPr marL="68580" marR="6858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19977">
                <a:tc>
                  <a:txBody>
                    <a:bodyPr/>
                    <a:lstStyle/>
                    <a:p>
                      <a:pPr marL="0" marR="0">
                        <a:spcBef>
                          <a:spcPts val="0"/>
                        </a:spcBef>
                        <a:spcAft>
                          <a:spcPts val="0"/>
                        </a:spcAft>
                      </a:pPr>
                      <a:r>
                        <a:rPr lang="en-US" sz="1400">
                          <a:effectLst/>
                          <a:latin typeface="+mn-lt"/>
                          <a:ea typeface="Cambria" charset="0"/>
                          <a:cs typeface="Times New Roman" charset="0"/>
                        </a:rPr>
                        <a:t>explain who I am using a storyboard platform like snapchat</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400">
                          <a:effectLst/>
                          <a:latin typeface="+mn-lt"/>
                          <a:ea typeface="Cambria" charset="0"/>
                          <a:cs typeface="Times New Roman" charset="0"/>
                        </a:rPr>
                        <a:t>present tense</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kumimoji="0" lang="en-US" sz="1600" kern="1200">
                        <a:solidFill>
                          <a:schemeClr val="dk1"/>
                        </a:solidFill>
                        <a:latin typeface="+mn-lt"/>
                        <a:ea typeface="+mn-ea"/>
                        <a:cs typeface="+mn-cs"/>
                      </a:endParaRPr>
                    </a:p>
                  </a:txBody>
                  <a:tcPr marL="68580" marR="6858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normAutofit fontScale="85000" lnSpcReduction="20000"/>
          </a:bodyPr>
          <a:lstStyle/>
          <a:p>
            <a:fld id="{74C2F60E-34D8-DD42-93FD-7BD7AE432328}" type="slidenum">
              <a:rPr lang="en-US"/>
              <a:pPr/>
              <a:t>21</a:t>
            </a:fld>
            <a:endParaRPr lang="en-US"/>
          </a:p>
        </p:txBody>
      </p:sp>
    </p:spTree>
    <p:extLst>
      <p:ext uri="{BB962C8B-B14F-4D97-AF65-F5344CB8AC3E}">
        <p14:creationId xmlns:p14="http://schemas.microsoft.com/office/powerpoint/2010/main" val="36540767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Toolbox - Resources</a:t>
            </a:r>
            <a:endParaRPr lang="en-US" dirty="0"/>
          </a:p>
        </p:txBody>
      </p:sp>
      <p:sp>
        <p:nvSpPr>
          <p:cNvPr id="5" name="Footer Placeholder 4"/>
          <p:cNvSpPr>
            <a:spLocks noGrp="1"/>
          </p:cNvSpPr>
          <p:nvPr>
            <p:ph type="ftr" sz="quarter" idx="11"/>
          </p:nvPr>
        </p:nvSpPr>
        <p:spPr/>
        <p:txBody>
          <a:bodyPr/>
          <a:lstStyle/>
          <a:p>
            <a:r>
              <a:rPr lang="en-US" smtClean="0"/>
              <a:t>Laura Terrill</a:t>
            </a:r>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74C2F60E-34D8-DD42-93FD-7BD7AE432328}" type="slidenum">
              <a:rPr/>
              <a:pPr/>
              <a:t>22</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39841"/>
            <a:ext cx="9144000" cy="4493623"/>
          </a:xfrm>
          <a:prstGeom prst="rect">
            <a:avLst/>
          </a:prstGeom>
        </p:spPr>
      </p:pic>
    </p:spTree>
    <p:extLst>
      <p:ext uri="{BB962C8B-B14F-4D97-AF65-F5344CB8AC3E}">
        <p14:creationId xmlns:p14="http://schemas.microsoft.com/office/powerpoint/2010/main" val="16544254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Toolbox – Technology Integration</a:t>
            </a:r>
            <a:endParaRPr lang="en-US" dirty="0"/>
          </a:p>
        </p:txBody>
      </p:sp>
      <p:sp>
        <p:nvSpPr>
          <p:cNvPr id="5" name="Footer Placeholder 4"/>
          <p:cNvSpPr>
            <a:spLocks noGrp="1"/>
          </p:cNvSpPr>
          <p:nvPr>
            <p:ph type="ftr" sz="quarter" idx="11"/>
          </p:nvPr>
        </p:nvSpPr>
        <p:spPr/>
        <p:txBody>
          <a:bodyPr/>
          <a:lstStyle/>
          <a:p>
            <a:r>
              <a:rPr lang="en-US" smtClean="0"/>
              <a:t>Laura Terrill</a:t>
            </a:r>
            <a:endParaRPr lang="en-US" dirty="0"/>
          </a:p>
        </p:txBody>
      </p:sp>
      <p:sp>
        <p:nvSpPr>
          <p:cNvPr id="7" name="Slide Number Placeholder 6"/>
          <p:cNvSpPr>
            <a:spLocks noGrp="1"/>
          </p:cNvSpPr>
          <p:nvPr>
            <p:ph type="sldNum" sz="quarter" idx="12"/>
          </p:nvPr>
        </p:nvSpPr>
        <p:spPr/>
        <p:txBody>
          <a:bodyPr>
            <a:normAutofit fontScale="85000" lnSpcReduction="20000"/>
          </a:bodyPr>
          <a:lstStyle/>
          <a:p>
            <a:fld id="{74C2F60E-34D8-DD42-93FD-7BD7AE432328}" type="slidenum">
              <a:rPr/>
              <a:pPr/>
              <a:t>23</a:t>
            </a:fld>
            <a:endParaRPr lang="en-US"/>
          </a:p>
        </p:txBody>
      </p:sp>
      <p:sp>
        <p:nvSpPr>
          <p:cNvPr id="3" name="TextBox 2"/>
          <p:cNvSpPr txBox="1"/>
          <p:nvPr/>
        </p:nvSpPr>
        <p:spPr>
          <a:xfrm>
            <a:off x="2921000" y="6409549"/>
            <a:ext cx="6049285" cy="276999"/>
          </a:xfrm>
          <a:prstGeom prst="rect">
            <a:avLst/>
          </a:prstGeom>
          <a:noFill/>
        </p:spPr>
        <p:txBody>
          <a:bodyPr wrap="none" rtlCol="0">
            <a:spAutoFit/>
          </a:bodyPr>
          <a:lstStyle/>
          <a:p>
            <a:r>
              <a:rPr lang="en-US" sz="1200"/>
              <a:t>http://novastartalk.nvcc.edu/getting-started/activities-overview/a-to-z-list-of-activities/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69593"/>
            <a:ext cx="8970285" cy="4878455"/>
          </a:xfrm>
          <a:prstGeom prst="rect">
            <a:avLst/>
          </a:prstGeom>
        </p:spPr>
      </p:pic>
    </p:spTree>
    <p:extLst>
      <p:ext uri="{BB962C8B-B14F-4D97-AF65-F5344CB8AC3E}">
        <p14:creationId xmlns:p14="http://schemas.microsoft.com/office/powerpoint/2010/main" val="17477768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fld id="{D57F1E4F-1CFF-5643-939E-217C01CDF565}" type="slidenum">
              <a:rPr lang="en-US" smtClean="0"/>
              <a:pPr/>
              <a:t>24</a:t>
            </a:fld>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447967380"/>
              </p:ext>
            </p:extLst>
          </p:nvPr>
        </p:nvGraphicFramePr>
        <p:xfrm>
          <a:off x="191701" y="24485"/>
          <a:ext cx="8800840" cy="6580184"/>
        </p:xfrm>
        <a:graphic>
          <a:graphicData uri="http://schemas.openxmlformats.org/drawingml/2006/table">
            <a:tbl>
              <a:tblPr firstRow="1" bandRow="1">
                <a:tableStyleId>{2A488322-F2BA-4B5B-9748-0D474271808F}</a:tableStyleId>
              </a:tblPr>
              <a:tblGrid>
                <a:gridCol w="3750712"/>
                <a:gridCol w="1750918"/>
                <a:gridCol w="1649606"/>
                <a:gridCol w="1649604"/>
              </a:tblGrid>
              <a:tr h="370840">
                <a:tc gridSpan="4">
                  <a:txBody>
                    <a:bodyPr/>
                    <a:lstStyle/>
                    <a:p>
                      <a:pPr algn="ctr"/>
                      <a:r>
                        <a:rPr lang="en-US" sz="2400" dirty="0" smtClean="0"/>
                        <a:t>Key Learning</a:t>
                      </a:r>
                      <a:r>
                        <a:rPr lang="en-US" sz="2400" baseline="0" dirty="0" smtClean="0"/>
                        <a:t> Activities/Formative Assessments</a:t>
                      </a:r>
                      <a:endParaRPr lang="en-US" sz="2400" dirty="0"/>
                    </a:p>
                  </a:txBody>
                  <a:tcPr marL="68580" marR="68580">
                    <a:lnB w="12700" cap="flat" cmpd="sng" algn="ctr">
                      <a:solidFill>
                        <a:scrgbClr r="0" g="0" b="0"/>
                      </a:solidFill>
                      <a:prstDash val="solid"/>
                      <a:round/>
                      <a:headEnd type="none" w="med" len="med"/>
                      <a:tailEnd type="none" w="med" len="med"/>
                    </a:lnB>
                    <a:solidFill>
                      <a:schemeClr val="accent1"/>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pPr algn="ctr"/>
                      <a:r>
                        <a:rPr lang="en-US" sz="1600" b="1" dirty="0" smtClean="0">
                          <a:latin typeface="+mn-lt"/>
                        </a:rPr>
                        <a:t>Key Learning Activity/Formative Assessment</a:t>
                      </a:r>
                      <a:endParaRPr lang="en-US" sz="1600" b="1" dirty="0">
                        <a:latin typeface="+mn-lt"/>
                      </a:endParaRPr>
                    </a:p>
                  </a:txBody>
                  <a:tcPr marL="68580" marR="6858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1" dirty="0" smtClean="0">
                          <a:latin typeface="+mn-lt"/>
                        </a:rPr>
                        <a:t>How does this activity support the unit goals or performance</a:t>
                      </a:r>
                      <a:r>
                        <a:rPr lang="en-US" sz="1600" b="1" baseline="0" dirty="0" smtClean="0">
                          <a:latin typeface="+mn-lt"/>
                        </a:rPr>
                        <a:t> tasks?</a:t>
                      </a:r>
                      <a:endParaRPr lang="en-US" sz="1600" b="1" dirty="0">
                        <a:latin typeface="+mn-lt"/>
                      </a:endParaRPr>
                    </a:p>
                  </a:txBody>
                  <a:tcPr marL="68580" marR="6858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1" dirty="0" smtClean="0">
                          <a:latin typeface="+mn-lt"/>
                        </a:rPr>
                        <a:t>Mode of Communication</a:t>
                      </a:r>
                      <a:endParaRPr lang="en-US" sz="1600" b="1" dirty="0">
                        <a:latin typeface="+mn-lt"/>
                      </a:endParaRPr>
                    </a:p>
                  </a:txBody>
                  <a:tcPr marL="68580" marR="6858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1" dirty="0" err="1" smtClean="0">
                          <a:latin typeface="+mn-lt"/>
                        </a:rPr>
                        <a:t>Interculturality</a:t>
                      </a:r>
                      <a:endParaRPr lang="en-US" sz="1600" b="1" dirty="0" smtClean="0">
                        <a:latin typeface="+mn-lt"/>
                      </a:endParaRPr>
                    </a:p>
                    <a:p>
                      <a:pPr algn="ctr"/>
                      <a:r>
                        <a:rPr lang="en-US" sz="1600" b="1" dirty="0" smtClean="0">
                          <a:latin typeface="+mn-lt"/>
                        </a:rPr>
                        <a:t>Self</a:t>
                      </a:r>
                    </a:p>
                    <a:p>
                      <a:pPr algn="ctr"/>
                      <a:r>
                        <a:rPr lang="en-US" sz="1600" b="1" dirty="0" smtClean="0">
                          <a:latin typeface="+mn-lt"/>
                        </a:rPr>
                        <a:t>Community </a:t>
                      </a:r>
                    </a:p>
                    <a:p>
                      <a:pPr algn="ctr"/>
                      <a:r>
                        <a:rPr lang="en-US" sz="1600" b="1" dirty="0" smtClean="0">
                          <a:latin typeface="+mn-lt"/>
                        </a:rPr>
                        <a:t>World</a:t>
                      </a:r>
                      <a:endParaRPr lang="en-US" sz="1600" b="1" dirty="0">
                        <a:latin typeface="+mn-lt"/>
                      </a:endParaRPr>
                    </a:p>
                  </a:txBody>
                  <a:tcPr marL="68580" marR="6858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231693">
                <a:tc>
                  <a:txBody>
                    <a:bodyPr/>
                    <a:lstStyle/>
                    <a:p>
                      <a:pPr marL="0" marR="0">
                        <a:spcBef>
                          <a:spcPts val="0"/>
                        </a:spcBef>
                        <a:spcAft>
                          <a:spcPts val="0"/>
                        </a:spcAft>
                      </a:pPr>
                      <a:r>
                        <a:rPr lang="en-US" sz="1600">
                          <a:effectLst/>
                          <a:latin typeface="Cambria" charset="0"/>
                          <a:ea typeface="Cambria" charset="0"/>
                          <a:cs typeface="Times New Roman" charset="0"/>
                        </a:rPr>
                        <a:t>Take a selfie. Post it to the class webpage/blog. Share a bit about what others see and share about the moment. </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describing character and personality traits</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presentational</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S</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54571">
                <a:tc>
                  <a:txBody>
                    <a:bodyPr/>
                    <a:lstStyle/>
                    <a:p>
                      <a:pPr marL="0" marR="0">
                        <a:spcBef>
                          <a:spcPts val="0"/>
                        </a:spcBef>
                        <a:spcAft>
                          <a:spcPts val="0"/>
                        </a:spcAft>
                      </a:pPr>
                      <a:r>
                        <a:rPr lang="en-US" sz="1600">
                          <a:effectLst/>
                          <a:latin typeface="Cambria" charset="0"/>
                          <a:ea typeface="Cambria" charset="0"/>
                          <a:cs typeface="Times New Roman" charset="0"/>
                        </a:rPr>
                        <a:t>Create a visual identity using </a:t>
                      </a:r>
                      <a:r>
                        <a:rPr lang="en-US" sz="1600" u="sng">
                          <a:solidFill>
                            <a:srgbClr val="0000FF"/>
                          </a:solidFill>
                          <a:effectLst/>
                          <a:latin typeface="Cambria" charset="0"/>
                          <a:ea typeface="Cambria" charset="0"/>
                          <a:cs typeface="Times New Roman" charset="0"/>
                          <a:hlinkClick r:id="rId3"/>
                        </a:rPr>
                        <a:t>http://www.tagxedo.com</a:t>
                      </a:r>
                      <a:r>
                        <a:rPr lang="en-US" sz="1600">
                          <a:effectLst/>
                          <a:latin typeface="Cambria" charset="0"/>
                          <a:ea typeface="Cambria" charset="0"/>
                          <a:cs typeface="Times New Roman" charset="0"/>
                        </a:rPr>
                        <a:t>. </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describing personal identity </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presentational</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S</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a:spcBef>
                          <a:spcPts val="0"/>
                        </a:spcBef>
                        <a:spcAft>
                          <a:spcPts val="0"/>
                        </a:spcAft>
                      </a:pPr>
                      <a:r>
                        <a:rPr lang="en-US" sz="1600">
                          <a:effectLst/>
                          <a:latin typeface="Cambria" charset="0"/>
                          <a:ea typeface="Cambria" charset="0"/>
                          <a:cs typeface="Times New Roman" charset="0"/>
                        </a:rPr>
                        <a:t>Pair to discuss a self-portrait or image. Talk about the person. Speculate on who they are, what they do, think, feel. Come to an agreement</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compare “real” and “professional” identities</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interpersonal</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S</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a:spcBef>
                          <a:spcPts val="0"/>
                        </a:spcBef>
                        <a:spcAft>
                          <a:spcPts val="0"/>
                        </a:spcAft>
                      </a:pPr>
                      <a:r>
                        <a:rPr lang="en-US" sz="1600">
                          <a:effectLst/>
                          <a:latin typeface="Cambria" charset="0"/>
                          <a:ea typeface="Cambria" charset="0"/>
                          <a:cs typeface="Times New Roman" charset="0"/>
                        </a:rPr>
                        <a:t>Read and write biopoems.  </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 </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interpretive</a:t>
                      </a:r>
                    </a:p>
                    <a:p>
                      <a:pPr marL="0" marR="0">
                        <a:spcBef>
                          <a:spcPts val="0"/>
                        </a:spcBef>
                        <a:spcAft>
                          <a:spcPts val="0"/>
                        </a:spcAft>
                      </a:pPr>
                      <a:r>
                        <a:rPr lang="en-US" sz="1600">
                          <a:effectLst/>
                          <a:latin typeface="Cambria" charset="0"/>
                          <a:ea typeface="Cambria" charset="0"/>
                          <a:cs typeface="Times New Roman" charset="0"/>
                        </a:rPr>
                        <a:t>presentational</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S</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a:spcBef>
                          <a:spcPts val="0"/>
                        </a:spcBef>
                        <a:spcAft>
                          <a:spcPts val="0"/>
                        </a:spcAft>
                      </a:pPr>
                      <a:r>
                        <a:rPr lang="en-US" sz="1600">
                          <a:effectLst/>
                          <a:latin typeface="Cambria" charset="0"/>
                          <a:ea typeface="Cambria" charset="0"/>
                          <a:cs typeface="Times New Roman" charset="0"/>
                        </a:rPr>
                        <a:t>Read information on internet safety. Discuss your personal habits with others. Create campaign to warn pre-teens about the dangers of posting too much information and/or inappropriate images. </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 </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interpretive</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1600">
                          <a:effectLst/>
                          <a:latin typeface="Cambria" charset="0"/>
                          <a:ea typeface="Cambria" charset="0"/>
                          <a:cs typeface="Times New Roman" charset="0"/>
                        </a:rPr>
                        <a:t>C, W</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8" name="Footer Placeholder 7"/>
          <p:cNvSpPr>
            <a:spLocks noGrp="1"/>
          </p:cNvSpPr>
          <p:nvPr>
            <p:ph type="ftr" sz="quarter" idx="11"/>
          </p:nvPr>
        </p:nvSpPr>
        <p:spPr>
          <a:xfrm>
            <a:off x="0" y="6505912"/>
            <a:ext cx="5421083" cy="365125"/>
          </a:xfrm>
        </p:spPr>
        <p:txBody>
          <a:bodyPr/>
          <a:lstStyle/>
          <a:p>
            <a:r>
              <a:rPr lang="en-US"/>
              <a:t>Laura Terrill</a:t>
            </a:r>
          </a:p>
        </p:txBody>
      </p:sp>
    </p:spTree>
    <p:extLst>
      <p:ext uri="{BB962C8B-B14F-4D97-AF65-F5344CB8AC3E}">
        <p14:creationId xmlns:p14="http://schemas.microsoft.com/office/powerpoint/2010/main" val="10257973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accent1">
            <a:lumMod val="75000"/>
          </a:schemeClr>
        </a:solidFill>
        <a:effectLst/>
      </p:bgPr>
    </p:bg>
    <p:spTree>
      <p:nvGrpSpPr>
        <p:cNvPr id="1" name=""/>
        <p:cNvGrpSpPr/>
        <p:nvPr/>
      </p:nvGrpSpPr>
      <p:grpSpPr>
        <a:xfrm>
          <a:off x="0" y="0"/>
          <a:ext cx="0" cy="0"/>
          <a:chOff x="0" y="0"/>
          <a:chExt cx="0" cy="0"/>
        </a:xfrm>
      </p:grpSpPr>
      <p:pic>
        <p:nvPicPr>
          <p:cNvPr id="6" name="Picture 5" descr="Unknown-1.jpeg"/>
          <p:cNvPicPr>
            <a:picLocks noChangeAspect="1"/>
          </p:cNvPicPr>
          <p:nvPr/>
        </p:nvPicPr>
        <p:blipFill>
          <a:blip r:embed="rId3"/>
          <a:stretch>
            <a:fillRect/>
          </a:stretch>
        </p:blipFill>
        <p:spPr>
          <a:xfrm>
            <a:off x="968756" y="2166916"/>
            <a:ext cx="7333488" cy="3666744"/>
          </a:xfrm>
          <a:prstGeom prst="rect">
            <a:avLst/>
          </a:prstGeom>
        </p:spPr>
      </p:pic>
      <p:sp>
        <p:nvSpPr>
          <p:cNvPr id="4" name="Title 3"/>
          <p:cNvSpPr>
            <a:spLocks noGrp="1"/>
          </p:cNvSpPr>
          <p:nvPr>
            <p:ph type="title"/>
          </p:nvPr>
        </p:nvSpPr>
        <p:spPr>
          <a:xfrm>
            <a:off x="533400" y="965200"/>
            <a:ext cx="8204200" cy="924560"/>
          </a:xfrm>
        </p:spPr>
        <p:txBody>
          <a:bodyPr>
            <a:normAutofit/>
          </a:bodyPr>
          <a:lstStyle/>
          <a:p>
            <a:pPr algn="ctr"/>
            <a:r>
              <a:rPr lang="en-US">
                <a:solidFill>
                  <a:schemeClr val="bg1"/>
                </a:solidFill>
              </a:rPr>
              <a:t>What are your questions? </a:t>
            </a:r>
          </a:p>
        </p:txBody>
      </p:sp>
      <p:sp>
        <p:nvSpPr>
          <p:cNvPr id="2" name="Footer Placeholder 1"/>
          <p:cNvSpPr>
            <a:spLocks noGrp="1"/>
          </p:cNvSpPr>
          <p:nvPr>
            <p:ph type="ftr" sz="quarter" idx="11"/>
          </p:nvPr>
        </p:nvSpPr>
        <p:spPr/>
        <p:txBody>
          <a:bodyPr/>
          <a:lstStyle/>
          <a:p>
            <a:r>
              <a:rPr lang="en-US"/>
              <a:t>Laura Terrill</a:t>
            </a:r>
          </a:p>
        </p:txBody>
      </p:sp>
    </p:spTree>
    <p:extLst>
      <p:ext uri="{BB962C8B-B14F-4D97-AF65-F5344CB8AC3E}">
        <p14:creationId xmlns:p14="http://schemas.microsoft.com/office/powerpoint/2010/main" val="12464949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6248400"/>
            <a:ext cx="6400800" cy="81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905000"/>
            <a:ext cx="5467861" cy="1216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838200" y="2220688"/>
            <a:ext cx="1285729" cy="584776"/>
          </a:xfrm>
          <a:prstGeom prst="rect">
            <a:avLst/>
          </a:prstGeom>
          <a:noFill/>
        </p:spPr>
        <p:txBody>
          <a:bodyPr wrap="none" rtlCol="0">
            <a:spAutoFit/>
          </a:bodyPr>
          <a:lstStyle/>
          <a:p>
            <a:r>
              <a:rPr lang="en-US" sz="3200"/>
              <a:t>What? </a:t>
            </a:r>
          </a:p>
        </p:txBody>
      </p:sp>
      <p:sp>
        <p:nvSpPr>
          <p:cNvPr id="11" name="TextBox 10"/>
          <p:cNvSpPr txBox="1"/>
          <p:nvPr/>
        </p:nvSpPr>
        <p:spPr>
          <a:xfrm>
            <a:off x="838200" y="4596824"/>
            <a:ext cx="1913705" cy="584776"/>
          </a:xfrm>
          <a:prstGeom prst="rect">
            <a:avLst/>
          </a:prstGeom>
          <a:noFill/>
        </p:spPr>
        <p:txBody>
          <a:bodyPr wrap="none" rtlCol="0">
            <a:spAutoFit/>
          </a:bodyPr>
          <a:lstStyle/>
          <a:p>
            <a:r>
              <a:rPr lang="en-US" sz="3200"/>
              <a:t>How well? </a:t>
            </a:r>
          </a:p>
        </p:txBody>
      </p:sp>
      <p:pic>
        <p:nvPicPr>
          <p:cNvPr id="13"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6406"/>
          <a:stretch/>
        </p:blipFill>
        <p:spPr bwMode="auto">
          <a:xfrm>
            <a:off x="5257800" y="3505200"/>
            <a:ext cx="2272476" cy="2706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ight Arrow 13"/>
          <p:cNvSpPr/>
          <p:nvPr/>
        </p:nvSpPr>
        <p:spPr>
          <a:xfrm>
            <a:off x="2286000" y="2362200"/>
            <a:ext cx="704088" cy="301752"/>
          </a:xfrm>
          <a:prstGeom prst="rightArrow">
            <a:avLst/>
          </a:prstGeom>
          <a:solidFill>
            <a:srgbClr val="2ABF2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ight Arrow 14"/>
          <p:cNvSpPr/>
          <p:nvPr/>
        </p:nvSpPr>
        <p:spPr>
          <a:xfrm>
            <a:off x="3563112" y="4803648"/>
            <a:ext cx="704088" cy="301752"/>
          </a:xfrm>
          <a:prstGeom prst="rightArrow">
            <a:avLst/>
          </a:prstGeom>
          <a:solidFill>
            <a:srgbClr val="2ABF2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ooter Placeholder 11"/>
          <p:cNvSpPr>
            <a:spLocks noGrp="1"/>
          </p:cNvSpPr>
          <p:nvPr>
            <p:ph type="ftr" sz="quarter" idx="11"/>
          </p:nvPr>
        </p:nvSpPr>
        <p:spPr/>
        <p:txBody>
          <a:bodyPr/>
          <a:lstStyle/>
          <a:p>
            <a:r>
              <a:rPr lang="en-US"/>
              <a:t>Laura Terrill</a:t>
            </a:r>
          </a:p>
        </p:txBody>
      </p:sp>
      <p:sp>
        <p:nvSpPr>
          <p:cNvPr id="16" name="Title 15"/>
          <p:cNvSpPr>
            <a:spLocks noGrp="1"/>
          </p:cNvSpPr>
          <p:nvPr>
            <p:ph type="title"/>
          </p:nvPr>
        </p:nvSpPr>
        <p:spPr/>
        <p:txBody>
          <a:bodyPr/>
          <a:lstStyle/>
          <a:p>
            <a:r>
              <a:rPr lang="en-US"/>
              <a:t>Curriculum Design</a:t>
            </a:r>
          </a:p>
        </p:txBody>
      </p:sp>
      <p:sp>
        <p:nvSpPr>
          <p:cNvPr id="17" name="Slide Number Placeholder 16"/>
          <p:cNvSpPr>
            <a:spLocks noGrp="1"/>
          </p:cNvSpPr>
          <p:nvPr>
            <p:ph type="sldNum" sz="quarter" idx="12"/>
          </p:nvPr>
        </p:nvSpPr>
        <p:spPr/>
        <p:txBody>
          <a:bodyPr>
            <a:normAutofit fontScale="85000" lnSpcReduction="20000"/>
          </a:bodyPr>
          <a:lstStyle/>
          <a:p>
            <a:fld id="{74C2F60E-34D8-DD42-93FD-7BD7AE432328}" type="slidenum">
              <a:rPr lang="en-US"/>
              <a:pPr/>
              <a:t>3</a:t>
            </a:fld>
            <a:endParaRPr lang="en-US"/>
          </a:p>
        </p:txBody>
      </p:sp>
    </p:spTree>
    <p:extLst>
      <p:ext uri="{BB962C8B-B14F-4D97-AF65-F5344CB8AC3E}">
        <p14:creationId xmlns:p14="http://schemas.microsoft.com/office/powerpoint/2010/main" val="2537141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341313" y="150965"/>
            <a:ext cx="8421687" cy="993775"/>
          </a:xfrm>
        </p:spPr>
        <p:txBody>
          <a:bodyPr>
            <a:normAutofit/>
          </a:bodyPr>
          <a:lstStyle/>
          <a:p>
            <a:pPr eaLnBrk="1" hangingPunct="1"/>
            <a:r>
              <a:rPr lang="en-US" sz="3200" i="1"/>
              <a:t>NCSSFL-ACTFL Global Can-Do Benchmarks </a:t>
            </a:r>
            <a:endParaRPr lang="en-US" sz="3200"/>
          </a:p>
        </p:txBody>
      </p:sp>
      <p:pic>
        <p:nvPicPr>
          <p:cNvPr id="6" name="Picture 5" descr="Screen Shot 2015-05-20 at 11.02.30 PM.png"/>
          <p:cNvPicPr>
            <a:picLocks noChangeAspect="1"/>
          </p:cNvPicPr>
          <p:nvPr/>
        </p:nvPicPr>
        <p:blipFill>
          <a:blip r:embed="rId2"/>
          <a:stretch>
            <a:fillRect/>
          </a:stretch>
        </p:blipFill>
        <p:spPr>
          <a:xfrm>
            <a:off x="353526" y="1455538"/>
            <a:ext cx="8131568" cy="5266944"/>
          </a:xfrm>
          <a:prstGeom prst="rect">
            <a:avLst/>
          </a:prstGeom>
        </p:spPr>
      </p:pic>
      <p:sp>
        <p:nvSpPr>
          <p:cNvPr id="8" name="Footer Placeholder 7"/>
          <p:cNvSpPr>
            <a:spLocks noGrp="1"/>
          </p:cNvSpPr>
          <p:nvPr>
            <p:ph type="ftr" sz="quarter" idx="11"/>
          </p:nvPr>
        </p:nvSpPr>
        <p:spPr/>
        <p:txBody>
          <a:bodyPr/>
          <a:lstStyle/>
          <a:p>
            <a:r>
              <a:rPr lang="en-US"/>
              <a:t>Laura Terrill</a:t>
            </a:r>
          </a:p>
        </p:txBody>
      </p:sp>
      <p:sp>
        <p:nvSpPr>
          <p:cNvPr id="5" name="Slide Number Placeholder 4"/>
          <p:cNvSpPr>
            <a:spLocks noGrp="1"/>
          </p:cNvSpPr>
          <p:nvPr>
            <p:ph type="sldNum" sz="quarter" idx="12"/>
          </p:nvPr>
        </p:nvSpPr>
        <p:spPr/>
        <p:txBody>
          <a:bodyPr>
            <a:normAutofit fontScale="85000" lnSpcReduction="20000"/>
          </a:bodyPr>
          <a:lstStyle/>
          <a:p>
            <a:fld id="{74C2F60E-34D8-DD42-93FD-7BD7AE432328}" type="slidenum">
              <a:rPr lang="en-US"/>
              <a:pPr/>
              <a:t>4</a:t>
            </a:fld>
            <a:endParaRPr lang="en-US"/>
          </a:p>
        </p:txBody>
      </p:sp>
    </p:spTree>
    <p:extLst>
      <p:ext uri="{BB962C8B-B14F-4D97-AF65-F5344CB8AC3E}">
        <p14:creationId xmlns:p14="http://schemas.microsoft.com/office/powerpoint/2010/main" val="12439354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341313" y="150965"/>
            <a:ext cx="8421687" cy="993775"/>
          </a:xfrm>
        </p:spPr>
        <p:txBody>
          <a:bodyPr>
            <a:normAutofit/>
          </a:bodyPr>
          <a:lstStyle/>
          <a:p>
            <a:pPr eaLnBrk="1" hangingPunct="1"/>
            <a:r>
              <a:rPr lang="en-US" sz="2800" i="1"/>
              <a:t>NCSSFL-ACTFL Global Can-Do Benchmarks </a:t>
            </a:r>
            <a:br>
              <a:rPr lang="en-US" sz="2800" i="1"/>
            </a:br>
            <a:r>
              <a:rPr lang="en-US" sz="2800" i="1"/>
              <a:t>Interpersonal </a:t>
            </a:r>
            <a:endParaRPr lang="en-US" sz="2800"/>
          </a:p>
        </p:txBody>
      </p:sp>
      <p:graphicFrame>
        <p:nvGraphicFramePr>
          <p:cNvPr id="5" name="Table 4"/>
          <p:cNvGraphicFramePr>
            <a:graphicFrameLocks noGrp="1"/>
          </p:cNvGraphicFramePr>
          <p:nvPr/>
        </p:nvGraphicFramePr>
        <p:xfrm>
          <a:off x="304800" y="1595585"/>
          <a:ext cx="8458200" cy="4968240"/>
        </p:xfrm>
        <a:graphic>
          <a:graphicData uri="http://schemas.openxmlformats.org/drawingml/2006/table">
            <a:tbl>
              <a:tblPr firstRow="1" bandRow="1">
                <a:tableStyleId>{5C22544A-7EE6-4342-B048-85BDC9FD1C3A}</a:tableStyleId>
              </a:tblPr>
              <a:tblGrid>
                <a:gridCol w="1203381"/>
                <a:gridCol w="1186106"/>
                <a:gridCol w="1589152"/>
                <a:gridCol w="1324293"/>
                <a:gridCol w="1577634"/>
                <a:gridCol w="1577634"/>
              </a:tblGrid>
              <a:tr h="365760">
                <a:tc>
                  <a:txBody>
                    <a:bodyPr/>
                    <a:lstStyle/>
                    <a:p>
                      <a:pPr marL="0" marR="0" algn="ctr">
                        <a:spcBef>
                          <a:spcPts val="0"/>
                        </a:spcBef>
                        <a:spcAft>
                          <a:spcPts val="0"/>
                        </a:spcAft>
                      </a:pPr>
                      <a:r>
                        <a:rPr lang="en-US" sz="1600" b="0">
                          <a:solidFill>
                            <a:schemeClr val="bg1"/>
                          </a:solidFill>
                          <a:latin typeface="+mn-lt"/>
                          <a:ea typeface="Cambria"/>
                          <a:cs typeface="Times New Roman"/>
                        </a:rPr>
                        <a:t>Novice </a:t>
                      </a:r>
                    </a:p>
                    <a:p>
                      <a:pPr marL="0" marR="0" algn="ctr">
                        <a:spcBef>
                          <a:spcPts val="0"/>
                        </a:spcBef>
                        <a:spcAft>
                          <a:spcPts val="0"/>
                        </a:spcAft>
                      </a:pPr>
                      <a:r>
                        <a:rPr lang="en-US" sz="1600" b="0">
                          <a:solidFill>
                            <a:schemeClr val="bg1"/>
                          </a:solidFill>
                          <a:latin typeface="+mn-lt"/>
                          <a:ea typeface="Cambria"/>
                          <a:cs typeface="Times New Roman"/>
                        </a:rPr>
                        <a:t>Low</a:t>
                      </a:r>
                    </a:p>
                  </a:txBody>
                  <a:tcPr marL="51435" marR="51435" marT="0" marB="0" anchor="ctr"/>
                </a:tc>
                <a:tc>
                  <a:txBody>
                    <a:bodyPr/>
                    <a:lstStyle/>
                    <a:p>
                      <a:pPr marL="0" marR="0" algn="ctr">
                        <a:spcBef>
                          <a:spcPts val="0"/>
                        </a:spcBef>
                        <a:spcAft>
                          <a:spcPts val="0"/>
                        </a:spcAft>
                      </a:pPr>
                      <a:r>
                        <a:rPr lang="en-US" sz="1600" b="0">
                          <a:solidFill>
                            <a:schemeClr val="bg1"/>
                          </a:solidFill>
                          <a:latin typeface="+mn-lt"/>
                          <a:ea typeface="Cambria"/>
                          <a:cs typeface="Times New Roman"/>
                        </a:rPr>
                        <a:t>Novice </a:t>
                      </a:r>
                    </a:p>
                    <a:p>
                      <a:pPr marL="0" marR="0" algn="ctr">
                        <a:spcBef>
                          <a:spcPts val="0"/>
                        </a:spcBef>
                        <a:spcAft>
                          <a:spcPts val="0"/>
                        </a:spcAft>
                      </a:pPr>
                      <a:r>
                        <a:rPr lang="en-US" sz="1600" b="0">
                          <a:solidFill>
                            <a:schemeClr val="bg1"/>
                          </a:solidFill>
                          <a:latin typeface="+mn-lt"/>
                          <a:ea typeface="Cambria"/>
                          <a:cs typeface="Times New Roman"/>
                        </a:rPr>
                        <a:t>Mid</a:t>
                      </a:r>
                    </a:p>
                  </a:txBody>
                  <a:tcPr marL="51435" marR="51435" marT="0" marB="0" anchor="ctr"/>
                </a:tc>
                <a:tc>
                  <a:txBody>
                    <a:bodyPr/>
                    <a:lstStyle/>
                    <a:p>
                      <a:pPr marL="0" marR="0" algn="ctr">
                        <a:spcBef>
                          <a:spcPts val="0"/>
                        </a:spcBef>
                        <a:spcAft>
                          <a:spcPts val="0"/>
                        </a:spcAft>
                      </a:pPr>
                      <a:r>
                        <a:rPr lang="en-US" sz="1600" b="0">
                          <a:solidFill>
                            <a:schemeClr val="bg1"/>
                          </a:solidFill>
                          <a:latin typeface="+mn-lt"/>
                          <a:ea typeface="Cambria"/>
                          <a:cs typeface="Times New Roman"/>
                        </a:rPr>
                        <a:t>Novice </a:t>
                      </a:r>
                    </a:p>
                    <a:p>
                      <a:pPr marL="0" marR="0" algn="ctr">
                        <a:spcBef>
                          <a:spcPts val="0"/>
                        </a:spcBef>
                        <a:spcAft>
                          <a:spcPts val="0"/>
                        </a:spcAft>
                      </a:pPr>
                      <a:r>
                        <a:rPr lang="en-US" sz="1600" b="0">
                          <a:solidFill>
                            <a:schemeClr val="bg1"/>
                          </a:solidFill>
                          <a:latin typeface="+mn-lt"/>
                          <a:ea typeface="Cambria"/>
                          <a:cs typeface="Times New Roman"/>
                        </a:rPr>
                        <a:t>High</a:t>
                      </a:r>
                    </a:p>
                  </a:txBody>
                  <a:tcPr marL="51435" marR="51435" marT="0" marB="0" anchor="ctr"/>
                </a:tc>
                <a:tc>
                  <a:txBody>
                    <a:bodyPr/>
                    <a:lstStyle/>
                    <a:p>
                      <a:pPr marL="0" marR="0" algn="ctr">
                        <a:spcBef>
                          <a:spcPts val="0"/>
                        </a:spcBef>
                        <a:spcAft>
                          <a:spcPts val="0"/>
                        </a:spcAft>
                      </a:pPr>
                      <a:r>
                        <a:rPr lang="en-US" sz="1600" b="0">
                          <a:solidFill>
                            <a:schemeClr val="bg1"/>
                          </a:solidFill>
                          <a:latin typeface="+mn-lt"/>
                          <a:ea typeface="Cambria"/>
                          <a:cs typeface="Times New Roman"/>
                        </a:rPr>
                        <a:t>Intermediate </a:t>
                      </a:r>
                    </a:p>
                    <a:p>
                      <a:pPr marL="0" marR="0" algn="ctr">
                        <a:spcBef>
                          <a:spcPts val="0"/>
                        </a:spcBef>
                        <a:spcAft>
                          <a:spcPts val="0"/>
                        </a:spcAft>
                      </a:pPr>
                      <a:r>
                        <a:rPr lang="en-US" sz="1600" b="0">
                          <a:solidFill>
                            <a:schemeClr val="bg1"/>
                          </a:solidFill>
                          <a:latin typeface="+mn-lt"/>
                          <a:ea typeface="Cambria"/>
                          <a:cs typeface="Times New Roman"/>
                        </a:rPr>
                        <a:t>Low</a:t>
                      </a:r>
                    </a:p>
                  </a:txBody>
                  <a:tcPr marL="51435" marR="51435" marT="0" marB="0" anchor="ctr"/>
                </a:tc>
                <a:tc>
                  <a:txBody>
                    <a:bodyPr/>
                    <a:lstStyle/>
                    <a:p>
                      <a:pPr marL="0" marR="0" algn="ctr">
                        <a:spcBef>
                          <a:spcPts val="0"/>
                        </a:spcBef>
                        <a:spcAft>
                          <a:spcPts val="0"/>
                        </a:spcAft>
                      </a:pPr>
                      <a:r>
                        <a:rPr lang="en-US" sz="1600" b="0">
                          <a:solidFill>
                            <a:schemeClr val="bg1"/>
                          </a:solidFill>
                          <a:latin typeface="+mn-lt"/>
                          <a:ea typeface="Cambria"/>
                          <a:cs typeface="Times New Roman"/>
                        </a:rPr>
                        <a:t>Intermediate </a:t>
                      </a:r>
                    </a:p>
                    <a:p>
                      <a:pPr marL="0" marR="0" algn="ctr">
                        <a:spcBef>
                          <a:spcPts val="0"/>
                        </a:spcBef>
                        <a:spcAft>
                          <a:spcPts val="0"/>
                        </a:spcAft>
                      </a:pPr>
                      <a:r>
                        <a:rPr lang="en-US" sz="1600" b="0">
                          <a:solidFill>
                            <a:schemeClr val="bg1"/>
                          </a:solidFill>
                          <a:latin typeface="+mn-lt"/>
                          <a:ea typeface="Cambria"/>
                          <a:cs typeface="Times New Roman"/>
                        </a:rPr>
                        <a:t>Mid</a:t>
                      </a:r>
                    </a:p>
                  </a:txBody>
                  <a:tcPr marL="51435" marR="51435" marT="0" marB="0" anchor="ctr"/>
                </a:tc>
                <a:tc>
                  <a:txBody>
                    <a:bodyPr/>
                    <a:lstStyle/>
                    <a:p>
                      <a:pPr marL="0" marR="0" algn="ctr">
                        <a:spcBef>
                          <a:spcPts val="0"/>
                        </a:spcBef>
                        <a:spcAft>
                          <a:spcPts val="0"/>
                        </a:spcAft>
                      </a:pPr>
                      <a:r>
                        <a:rPr lang="en-US" sz="1600" b="0">
                          <a:solidFill>
                            <a:schemeClr val="bg1"/>
                          </a:solidFill>
                          <a:latin typeface="+mn-lt"/>
                          <a:ea typeface="Cambria"/>
                          <a:cs typeface="Times New Roman"/>
                        </a:rPr>
                        <a:t>Intermediate </a:t>
                      </a:r>
                    </a:p>
                    <a:p>
                      <a:pPr marL="0" marR="0" algn="ctr">
                        <a:spcBef>
                          <a:spcPts val="0"/>
                        </a:spcBef>
                        <a:spcAft>
                          <a:spcPts val="0"/>
                        </a:spcAft>
                      </a:pPr>
                      <a:r>
                        <a:rPr lang="en-US" sz="1600" b="0">
                          <a:solidFill>
                            <a:schemeClr val="bg1"/>
                          </a:solidFill>
                          <a:latin typeface="+mn-lt"/>
                          <a:ea typeface="Cambria"/>
                          <a:cs typeface="Times New Roman"/>
                        </a:rPr>
                        <a:t>High</a:t>
                      </a:r>
                    </a:p>
                  </a:txBody>
                  <a:tcPr marL="51435" marR="51435" marT="0" marB="0" anchor="ctr"/>
                </a:tc>
              </a:tr>
              <a:tr h="4068445">
                <a:tc>
                  <a:txBody>
                    <a:bodyPr/>
                    <a:lstStyle/>
                    <a:p>
                      <a:pPr marL="0" marR="0" algn="l">
                        <a:spcBef>
                          <a:spcPts val="0"/>
                        </a:spcBef>
                        <a:spcAft>
                          <a:spcPts val="0"/>
                        </a:spcAft>
                      </a:pPr>
                      <a:r>
                        <a:rPr lang="en-US" sz="1400">
                          <a:latin typeface="+mn-lt"/>
                          <a:ea typeface="Cambria"/>
                          <a:cs typeface="Times New Roman"/>
                        </a:rPr>
                        <a:t>I can communicate on some</a:t>
                      </a:r>
                      <a:br>
                        <a:rPr lang="en-US" sz="1400">
                          <a:latin typeface="+mn-lt"/>
                          <a:ea typeface="Cambria"/>
                          <a:cs typeface="Times New Roman"/>
                        </a:rPr>
                      </a:br>
                      <a:r>
                        <a:rPr lang="en-US" sz="1400">
                          <a:latin typeface="+mn-lt"/>
                          <a:ea typeface="Cambria"/>
                          <a:cs typeface="Times New Roman"/>
                        </a:rPr>
                        <a:t>very familiar topics using single words and phrases that I have practiced and memorized. </a:t>
                      </a:r>
                    </a:p>
                  </a:txBody>
                  <a:tcPr marL="51435" marR="51435" marT="0" marB="0"/>
                </a:tc>
                <a:tc>
                  <a:txBody>
                    <a:bodyPr/>
                    <a:lstStyle/>
                    <a:p>
                      <a:pPr marL="0" marR="0" algn="l">
                        <a:spcBef>
                          <a:spcPts val="10"/>
                        </a:spcBef>
                        <a:spcAft>
                          <a:spcPts val="10"/>
                        </a:spcAft>
                      </a:pPr>
                      <a:r>
                        <a:rPr lang="en-US" sz="1400">
                          <a:latin typeface="+mn-lt"/>
                          <a:ea typeface="Cambria"/>
                          <a:cs typeface="Times New Roman"/>
                        </a:rPr>
                        <a:t>I can communicate on very familiar topics using a variety of words and phrases that I have practiced and memorized. </a:t>
                      </a:r>
                    </a:p>
                  </a:txBody>
                  <a:tcPr marL="51435" marR="51435" marT="0" marB="0"/>
                </a:tc>
                <a:tc>
                  <a:txBody>
                    <a:bodyPr/>
                    <a:lstStyle/>
                    <a:p>
                      <a:pPr marL="0" marR="0" algn="l">
                        <a:spcBef>
                          <a:spcPts val="10"/>
                        </a:spcBef>
                        <a:spcAft>
                          <a:spcPts val="10"/>
                        </a:spcAft>
                      </a:pPr>
                      <a:r>
                        <a:rPr lang="en-US" sz="1400">
                          <a:latin typeface="+mn-lt"/>
                          <a:ea typeface="Cambria"/>
                          <a:cs typeface="Times New Roman"/>
                        </a:rPr>
                        <a:t>I can communicate and exchange information about familiar topics using phrases and simple sentences, sometimes supported by memorized language. I can usually handle short social interactions in everyday situations by asking and answering simple questions. </a:t>
                      </a:r>
                    </a:p>
                  </a:txBody>
                  <a:tcPr marL="51435" marR="51435" marT="0" marB="0"/>
                </a:tc>
                <a:tc>
                  <a:txBody>
                    <a:bodyPr/>
                    <a:lstStyle/>
                    <a:p>
                      <a:pPr marL="0" marR="0" algn="l">
                        <a:spcBef>
                          <a:spcPts val="10"/>
                        </a:spcBef>
                        <a:spcAft>
                          <a:spcPts val="10"/>
                        </a:spcAft>
                      </a:pPr>
                      <a:r>
                        <a:rPr lang="en-US" sz="1400">
                          <a:latin typeface="+mn-lt"/>
                          <a:ea typeface="Cambria"/>
                          <a:cs typeface="Times New Roman"/>
                        </a:rPr>
                        <a:t>I can participate in conversations on a number of familiar topics using simple sentences. I can handle short social interactions in everyday situations by asking and answering simple questions. </a:t>
                      </a:r>
                    </a:p>
                  </a:txBody>
                  <a:tcPr marL="51435" marR="51435" marT="0" marB="0"/>
                </a:tc>
                <a:tc>
                  <a:txBody>
                    <a:bodyPr/>
                    <a:lstStyle/>
                    <a:p>
                      <a:pPr marL="0" marR="0" algn="l">
                        <a:spcBef>
                          <a:spcPts val="10"/>
                        </a:spcBef>
                        <a:spcAft>
                          <a:spcPts val="10"/>
                        </a:spcAft>
                      </a:pPr>
                      <a:r>
                        <a:rPr lang="en-US" sz="1400">
                          <a:latin typeface="+mn-lt"/>
                          <a:ea typeface="Cambria"/>
                          <a:cs typeface="Times New Roman"/>
                        </a:rPr>
                        <a:t>I can participate in conversations on familiar topics using sentences and series of sentences. I can handle short social interactions in everyday situations by asking and answering a variety of questions. I can usually say what I want to say about myself and my everyday life. </a:t>
                      </a:r>
                    </a:p>
                  </a:txBody>
                  <a:tcPr marL="51435" marR="51435" marT="0" marB="0"/>
                </a:tc>
                <a:tc>
                  <a:txBody>
                    <a:bodyPr/>
                    <a:lstStyle/>
                    <a:p>
                      <a:r>
                        <a:rPr kumimoji="0" lang="en-US" sz="1400" kern="1200">
                          <a:solidFill>
                            <a:schemeClr val="dk1"/>
                          </a:solidFill>
                          <a:latin typeface="+mn-lt"/>
                          <a:ea typeface="+mn-ea"/>
                          <a:cs typeface="+mn-cs"/>
                        </a:rPr>
                        <a:t>I can participate with ease and confidence in conversations on familiar topics. I can usually talk about events and experiences in various time frames. </a:t>
                      </a:r>
                      <a:endParaRPr lang="en-US" sz="1400"/>
                    </a:p>
                    <a:p>
                      <a:r>
                        <a:rPr kumimoji="0" lang="en-US" sz="1400" kern="1200">
                          <a:solidFill>
                            <a:schemeClr val="dk1"/>
                          </a:solidFill>
                          <a:latin typeface="+mn-lt"/>
                          <a:ea typeface="+mn-ea"/>
                          <a:cs typeface="+mn-cs"/>
                        </a:rPr>
                        <a:t>I can usually describe people, places, and things. I can handle social interactions in everyday situations, sometimes even when there is an unexpected complication. </a:t>
                      </a:r>
                      <a:endParaRPr lang="en-US" sz="1400">
                        <a:latin typeface="+mn-lt"/>
                        <a:ea typeface="Cambria"/>
                        <a:cs typeface="Times New Roman"/>
                      </a:endParaRPr>
                    </a:p>
                  </a:txBody>
                  <a:tcPr marL="51435" marR="51435" marT="0" marB="0"/>
                </a:tc>
              </a:tr>
            </a:tbl>
          </a:graphicData>
        </a:graphic>
      </p:graphicFrame>
      <p:sp>
        <p:nvSpPr>
          <p:cNvPr id="6" name="Footer Placeholder 5"/>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normAutofit fontScale="85000" lnSpcReduction="20000"/>
          </a:bodyPr>
          <a:lstStyle/>
          <a:p>
            <a:fld id="{74C2F60E-34D8-DD42-93FD-7BD7AE432328}" type="slidenum">
              <a:rPr lang="en-US"/>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726053" y="129222"/>
            <a:ext cx="8229600" cy="1143000"/>
          </a:xfrm>
        </p:spPr>
        <p:txBody>
          <a:bodyPr>
            <a:normAutofit fontScale="90000"/>
          </a:bodyPr>
          <a:lstStyle/>
          <a:p>
            <a:pPr algn="r" eaLnBrk="1" hangingPunct="1"/>
            <a:r>
              <a:rPr lang="en-US" sz="3600" dirty="0" smtClean="0"/>
              <a:t>Quantity and Organization </a:t>
            </a:r>
            <a:br>
              <a:rPr lang="en-US" sz="3600" dirty="0" smtClean="0"/>
            </a:br>
            <a:r>
              <a:rPr lang="en-US" sz="3600" dirty="0" smtClean="0"/>
              <a:t>of Language Expands</a:t>
            </a:r>
          </a:p>
        </p:txBody>
      </p:sp>
      <p:sp>
        <p:nvSpPr>
          <p:cNvPr id="30724" name="Rectangle 3"/>
          <p:cNvSpPr>
            <a:spLocks noGrp="1" noChangeArrowheads="1"/>
          </p:cNvSpPr>
          <p:nvPr>
            <p:ph type="body" idx="4294967295"/>
          </p:nvPr>
        </p:nvSpPr>
        <p:spPr>
          <a:xfrm>
            <a:off x="228600" y="1422402"/>
            <a:ext cx="8229600" cy="4876800"/>
          </a:xfrm>
        </p:spPr>
        <p:txBody>
          <a:bodyPr>
            <a:normAutofit lnSpcReduction="10000"/>
          </a:bodyPr>
          <a:lstStyle/>
          <a:p>
            <a:pPr eaLnBrk="1" hangingPunct="1">
              <a:lnSpc>
                <a:spcPct val="90000"/>
              </a:lnSpc>
            </a:pPr>
            <a:endParaRPr lang="en-US" sz="1800" dirty="0" smtClean="0"/>
          </a:p>
          <a:p>
            <a:pPr eaLnBrk="1" hangingPunct="1">
              <a:lnSpc>
                <a:spcPct val="90000"/>
              </a:lnSpc>
              <a:buNone/>
            </a:pPr>
            <a:endParaRPr lang="en-US" sz="1800" dirty="0" smtClean="0"/>
          </a:p>
          <a:p>
            <a:pPr eaLnBrk="1" hangingPunct="1">
              <a:lnSpc>
                <a:spcPct val="90000"/>
              </a:lnSpc>
            </a:pPr>
            <a:r>
              <a:rPr lang="en-US" sz="1800" dirty="0" smtClean="0"/>
              <a:t>Isolated words</a:t>
            </a:r>
          </a:p>
          <a:p>
            <a:pPr eaLnBrk="1" hangingPunct="1">
              <a:lnSpc>
                <a:spcPct val="90000"/>
              </a:lnSpc>
            </a:pPr>
            <a:r>
              <a:rPr lang="en-US" sz="2000" dirty="0" smtClean="0"/>
              <a:t>Words and phrases</a:t>
            </a:r>
          </a:p>
          <a:p>
            <a:pPr eaLnBrk="1" hangingPunct="1">
              <a:lnSpc>
                <a:spcPct val="90000"/>
              </a:lnSpc>
            </a:pPr>
            <a:r>
              <a:rPr lang="en-US" sz="2800" dirty="0" smtClean="0"/>
              <a:t>Discrete sentences</a:t>
            </a:r>
          </a:p>
          <a:p>
            <a:pPr eaLnBrk="1" hangingPunct="1">
              <a:lnSpc>
                <a:spcPct val="90000"/>
              </a:lnSpc>
            </a:pPr>
            <a:r>
              <a:rPr lang="en-US" dirty="0" smtClean="0"/>
              <a:t>Strings of sentences</a:t>
            </a:r>
          </a:p>
          <a:p>
            <a:pPr eaLnBrk="1" hangingPunct="1">
              <a:lnSpc>
                <a:spcPct val="90000"/>
              </a:lnSpc>
            </a:pPr>
            <a:r>
              <a:rPr lang="en-US" sz="3600" dirty="0" smtClean="0"/>
              <a:t>Connected sentences</a:t>
            </a:r>
          </a:p>
          <a:p>
            <a:pPr eaLnBrk="1" hangingPunct="1">
              <a:lnSpc>
                <a:spcPct val="90000"/>
              </a:lnSpc>
            </a:pPr>
            <a:r>
              <a:rPr lang="en-US" sz="4000" dirty="0" smtClean="0"/>
              <a:t>Single paragraphs</a:t>
            </a:r>
          </a:p>
          <a:p>
            <a:pPr eaLnBrk="1" hangingPunct="1">
              <a:lnSpc>
                <a:spcPct val="90000"/>
              </a:lnSpc>
            </a:pPr>
            <a:r>
              <a:rPr lang="en-US" sz="4400" dirty="0" smtClean="0"/>
              <a:t>Multiple paragraphs</a:t>
            </a:r>
          </a:p>
          <a:p>
            <a:pPr eaLnBrk="1" hangingPunct="1">
              <a:lnSpc>
                <a:spcPct val="90000"/>
              </a:lnSpc>
            </a:pPr>
            <a:r>
              <a:rPr lang="en-US" sz="4800" dirty="0" smtClean="0"/>
              <a:t>Extended cogent discourse</a:t>
            </a:r>
          </a:p>
        </p:txBody>
      </p:sp>
      <p:pic>
        <p:nvPicPr>
          <p:cNvPr id="4" name="Picture 8" descr="spiral-full"/>
          <p:cNvPicPr>
            <a:picLocks noChangeAspect="1" noChangeArrowheads="1"/>
          </p:cNvPicPr>
          <p:nvPr/>
        </p:nvPicPr>
        <p:blipFill>
          <a:blip r:embed="rId2"/>
          <a:srcRect/>
          <a:stretch>
            <a:fillRect/>
          </a:stretch>
        </p:blipFill>
        <p:spPr bwMode="auto">
          <a:xfrm rot="10800000">
            <a:off x="6477000" y="2362200"/>
            <a:ext cx="1749201" cy="2660904"/>
          </a:xfrm>
          <a:prstGeom prst="rect">
            <a:avLst/>
          </a:prstGeom>
          <a:noFill/>
          <a:ln w="9525">
            <a:noFill/>
            <a:miter lim="800000"/>
            <a:headEnd/>
            <a:tailEnd/>
          </a:ln>
        </p:spPr>
      </p:pic>
      <p:sp>
        <p:nvSpPr>
          <p:cNvPr id="5" name="TextBox 4"/>
          <p:cNvSpPr txBox="1"/>
          <p:nvPr/>
        </p:nvSpPr>
        <p:spPr>
          <a:xfrm>
            <a:off x="482595" y="247753"/>
            <a:ext cx="2526910" cy="769441"/>
          </a:xfrm>
          <a:prstGeom prst="rect">
            <a:avLst/>
          </a:prstGeom>
          <a:noFill/>
        </p:spPr>
        <p:txBody>
          <a:bodyPr wrap="none" rtlCol="0">
            <a:spAutoFit/>
          </a:bodyPr>
          <a:lstStyle/>
          <a:p>
            <a:r>
              <a:rPr lang="en-US" sz="4400">
                <a:solidFill>
                  <a:schemeClr val="accent1">
                    <a:lumMod val="75000"/>
                  </a:schemeClr>
                </a:solidFill>
              </a:rPr>
              <a:t>Text Type</a:t>
            </a:r>
          </a:p>
        </p:txBody>
      </p:sp>
      <p:sp>
        <p:nvSpPr>
          <p:cNvPr id="7" name="Footer Placeholder 6"/>
          <p:cNvSpPr>
            <a:spLocks noGrp="1"/>
          </p:cNvSpPr>
          <p:nvPr>
            <p:ph type="ftr" sz="quarter" idx="11"/>
          </p:nvPr>
        </p:nvSpPr>
        <p:spPr/>
        <p:txBody>
          <a:bodyPr/>
          <a:lstStyle/>
          <a:p>
            <a:r>
              <a:rPr lang="en-US"/>
              <a:t>Laura Terrill</a:t>
            </a:r>
          </a:p>
        </p:txBody>
      </p:sp>
      <p:sp>
        <p:nvSpPr>
          <p:cNvPr id="2" name="Slide Number Placeholder 1"/>
          <p:cNvSpPr>
            <a:spLocks noGrp="1"/>
          </p:cNvSpPr>
          <p:nvPr>
            <p:ph type="sldNum" sz="quarter" idx="12"/>
          </p:nvPr>
        </p:nvSpPr>
        <p:spPr/>
        <p:txBody>
          <a:bodyPr>
            <a:normAutofit fontScale="85000" lnSpcReduction="20000"/>
          </a:bodyPr>
          <a:lstStyle/>
          <a:p>
            <a:fld id="{74C2F60E-34D8-DD42-93FD-7BD7AE432328}" type="slidenum">
              <a:rPr lang="en-US"/>
              <a:pPr/>
              <a:t>6</a:t>
            </a:fld>
            <a:endParaRPr lang="en-US"/>
          </a:p>
        </p:txBody>
      </p:sp>
    </p:spTree>
    <p:extLst>
      <p:ext uri="{BB962C8B-B14F-4D97-AF65-F5344CB8AC3E}">
        <p14:creationId xmlns:p14="http://schemas.microsoft.com/office/powerpoint/2010/main" val="806245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24">
                                            <p:txEl>
                                              <p:pRg st="2" end="2"/>
                                            </p:txEl>
                                          </p:spTgt>
                                        </p:tgtEl>
                                        <p:attrNameLst>
                                          <p:attrName>style.visibility</p:attrName>
                                        </p:attrNameLst>
                                      </p:cBhvr>
                                      <p:to>
                                        <p:strVal val="visible"/>
                                      </p:to>
                                    </p:set>
                                    <p:animEffect transition="in" filter="fade">
                                      <p:cBhvr>
                                        <p:cTn id="7" dur="500"/>
                                        <p:tgtEl>
                                          <p:spTgt spid="3072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4">
                                            <p:txEl>
                                              <p:pRg st="3" end="3"/>
                                            </p:txEl>
                                          </p:spTgt>
                                        </p:tgtEl>
                                        <p:attrNameLst>
                                          <p:attrName>style.visibility</p:attrName>
                                        </p:attrNameLst>
                                      </p:cBhvr>
                                      <p:to>
                                        <p:strVal val="visible"/>
                                      </p:to>
                                    </p:set>
                                    <p:animEffect transition="in" filter="fade">
                                      <p:cBhvr>
                                        <p:cTn id="12" dur="500"/>
                                        <p:tgtEl>
                                          <p:spTgt spid="3072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4">
                                            <p:txEl>
                                              <p:pRg st="4" end="4"/>
                                            </p:txEl>
                                          </p:spTgt>
                                        </p:tgtEl>
                                        <p:attrNameLst>
                                          <p:attrName>style.visibility</p:attrName>
                                        </p:attrNameLst>
                                      </p:cBhvr>
                                      <p:to>
                                        <p:strVal val="visible"/>
                                      </p:to>
                                    </p:set>
                                    <p:animEffect transition="in" filter="fade">
                                      <p:cBhvr>
                                        <p:cTn id="17" dur="500"/>
                                        <p:tgtEl>
                                          <p:spTgt spid="3072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24">
                                            <p:txEl>
                                              <p:pRg st="5" end="5"/>
                                            </p:txEl>
                                          </p:spTgt>
                                        </p:tgtEl>
                                        <p:attrNameLst>
                                          <p:attrName>style.visibility</p:attrName>
                                        </p:attrNameLst>
                                      </p:cBhvr>
                                      <p:to>
                                        <p:strVal val="visible"/>
                                      </p:to>
                                    </p:set>
                                    <p:animEffect transition="in" filter="fade">
                                      <p:cBhvr>
                                        <p:cTn id="22" dur="500"/>
                                        <p:tgtEl>
                                          <p:spTgt spid="3072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24">
                                            <p:txEl>
                                              <p:pRg st="6" end="6"/>
                                            </p:txEl>
                                          </p:spTgt>
                                        </p:tgtEl>
                                        <p:attrNameLst>
                                          <p:attrName>style.visibility</p:attrName>
                                        </p:attrNameLst>
                                      </p:cBhvr>
                                      <p:to>
                                        <p:strVal val="visible"/>
                                      </p:to>
                                    </p:set>
                                    <p:animEffect transition="in" filter="fade">
                                      <p:cBhvr>
                                        <p:cTn id="27" dur="500"/>
                                        <p:tgtEl>
                                          <p:spTgt spid="30724">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724">
                                            <p:txEl>
                                              <p:pRg st="7" end="7"/>
                                            </p:txEl>
                                          </p:spTgt>
                                        </p:tgtEl>
                                        <p:attrNameLst>
                                          <p:attrName>style.visibility</p:attrName>
                                        </p:attrNameLst>
                                      </p:cBhvr>
                                      <p:to>
                                        <p:strVal val="visible"/>
                                      </p:to>
                                    </p:set>
                                    <p:animEffect transition="in" filter="fade">
                                      <p:cBhvr>
                                        <p:cTn id="32" dur="500"/>
                                        <p:tgtEl>
                                          <p:spTgt spid="30724">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0724">
                                            <p:txEl>
                                              <p:pRg st="8" end="8"/>
                                            </p:txEl>
                                          </p:spTgt>
                                        </p:tgtEl>
                                        <p:attrNameLst>
                                          <p:attrName>style.visibility</p:attrName>
                                        </p:attrNameLst>
                                      </p:cBhvr>
                                      <p:to>
                                        <p:strVal val="visible"/>
                                      </p:to>
                                    </p:set>
                                    <p:animEffect transition="in" filter="fade">
                                      <p:cBhvr>
                                        <p:cTn id="37" dur="500"/>
                                        <p:tgtEl>
                                          <p:spTgt spid="30724">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0724">
                                            <p:txEl>
                                              <p:pRg st="9" end="9"/>
                                            </p:txEl>
                                          </p:spTgt>
                                        </p:tgtEl>
                                        <p:attrNameLst>
                                          <p:attrName>style.visibility</p:attrName>
                                        </p:attrNameLst>
                                      </p:cBhvr>
                                      <p:to>
                                        <p:strVal val="visible"/>
                                      </p:to>
                                    </p:set>
                                    <p:animEffect transition="in" filter="fade">
                                      <p:cBhvr>
                                        <p:cTn id="42" dur="500"/>
                                        <p:tgtEl>
                                          <p:spTgt spid="30724">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accent1">
            <a:lumMod val="75000"/>
          </a:schemeClr>
        </a:solidFill>
        <a:effectLst/>
      </p:bgPr>
    </p:bg>
    <p:spTree>
      <p:nvGrpSpPr>
        <p:cNvPr id="1" name=""/>
        <p:cNvGrpSpPr/>
        <p:nvPr/>
      </p:nvGrpSpPr>
      <p:grpSpPr>
        <a:xfrm>
          <a:off x="0" y="0"/>
          <a:ext cx="0" cy="0"/>
          <a:chOff x="0" y="0"/>
          <a:chExt cx="0" cy="0"/>
        </a:xfrm>
      </p:grpSpPr>
      <p:pic>
        <p:nvPicPr>
          <p:cNvPr id="4" name="Content Placeholder 3"/>
          <p:cNvPicPr>
            <a:picLocks/>
          </p:cNvPicPr>
          <p:nvPr/>
        </p:nvPicPr>
        <p:blipFill rotWithShape="1">
          <a:blip r:embed="rId2"/>
          <a:srcRect t="4171" r="4657" b="9532"/>
          <a:stretch/>
        </p:blipFill>
        <p:spPr>
          <a:xfrm>
            <a:off x="1941963" y="1358972"/>
            <a:ext cx="5223609" cy="4932218"/>
          </a:xfrm>
          <a:prstGeom prst="rect">
            <a:avLst/>
          </a:prstGeom>
          <a:effectLst>
            <a:outerShdw blurRad="50800" dir="14400000">
              <a:srgbClr val="000000">
                <a:alpha val="40000"/>
              </a:srgbClr>
            </a:outerShdw>
          </a:effectLst>
        </p:spPr>
      </p:pic>
      <p:sp>
        <p:nvSpPr>
          <p:cNvPr id="2" name="Title 1"/>
          <p:cNvSpPr>
            <a:spLocks noGrp="1"/>
          </p:cNvSpPr>
          <p:nvPr>
            <p:ph type="title"/>
          </p:nvPr>
        </p:nvSpPr>
        <p:spPr/>
        <p:txBody>
          <a:bodyPr/>
          <a:lstStyle/>
          <a:p>
            <a:r>
              <a:rPr lang="en-US">
                <a:solidFill>
                  <a:schemeClr val="bg1"/>
                </a:solidFill>
              </a:rPr>
              <a:t>Selecting Content</a:t>
            </a:r>
          </a:p>
        </p:txBody>
      </p:sp>
      <p:sp>
        <p:nvSpPr>
          <p:cNvPr id="5" name="Footer Placeholder 4"/>
          <p:cNvSpPr>
            <a:spLocks noGrp="1"/>
          </p:cNvSpPr>
          <p:nvPr>
            <p:ph type="ftr" sz="quarter" idx="11"/>
          </p:nvPr>
        </p:nvSpPr>
        <p:spPr/>
        <p:txBody>
          <a:bodyPr/>
          <a:lstStyle/>
          <a:p>
            <a:r>
              <a:rPr lang="en-US"/>
              <a:t>Laura Terrill</a:t>
            </a:r>
          </a:p>
        </p:txBody>
      </p:sp>
      <p:sp>
        <p:nvSpPr>
          <p:cNvPr id="6" name="TextBox 5"/>
          <p:cNvSpPr txBox="1"/>
          <p:nvPr/>
        </p:nvSpPr>
        <p:spPr>
          <a:xfrm>
            <a:off x="2091591" y="6430962"/>
            <a:ext cx="6658983" cy="307777"/>
          </a:xfrm>
          <a:prstGeom prst="rect">
            <a:avLst/>
          </a:prstGeom>
          <a:noFill/>
        </p:spPr>
        <p:txBody>
          <a:bodyPr wrap="none" rtlCol="0">
            <a:spAutoFit/>
          </a:bodyPr>
          <a:lstStyle/>
          <a:p>
            <a:r>
              <a:rPr lang="en-US" sz="1400" b="1" i="1" smtClean="0">
                <a:solidFill>
                  <a:schemeClr val="bg1"/>
                </a:solidFill>
              </a:rPr>
              <a:t>The Keys to Planning for Learning: Effective Curriculum, Unit, and Lesson Design</a:t>
            </a:r>
            <a:endParaRPr lang="en-US" sz="1400">
              <a:solidFill>
                <a:schemeClr val="bg1"/>
              </a:solidFill>
            </a:endParaRPr>
          </a:p>
        </p:txBody>
      </p:sp>
      <p:sp>
        <p:nvSpPr>
          <p:cNvPr id="3" name="Slide Number Placeholder 2"/>
          <p:cNvSpPr>
            <a:spLocks noGrp="1"/>
          </p:cNvSpPr>
          <p:nvPr>
            <p:ph type="sldNum" sz="quarter" idx="12"/>
          </p:nvPr>
        </p:nvSpPr>
        <p:spPr/>
        <p:txBody>
          <a:bodyPr>
            <a:normAutofit fontScale="85000" lnSpcReduction="20000"/>
          </a:bodyPr>
          <a:lstStyle/>
          <a:p>
            <a:fld id="{74C2F60E-34D8-DD42-93FD-7BD7AE432328}" type="slidenum">
              <a:rPr lang="en-US"/>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558798" y="186275"/>
            <a:ext cx="8229600" cy="1066800"/>
          </a:xfrm>
        </p:spPr>
        <p:txBody>
          <a:bodyPr/>
          <a:lstStyle/>
          <a:p>
            <a:pPr eaLnBrk="1" hangingPunct="1"/>
            <a:r>
              <a:rPr lang="en-US" smtClean="0"/>
              <a:t>Mindset for Curriculum Design</a:t>
            </a:r>
          </a:p>
        </p:txBody>
      </p:sp>
      <p:sp>
        <p:nvSpPr>
          <p:cNvPr id="3" name="Content Placeholder 2"/>
          <p:cNvSpPr>
            <a:spLocks noGrp="1"/>
          </p:cNvSpPr>
          <p:nvPr>
            <p:ph sz="quarter" idx="1"/>
          </p:nvPr>
        </p:nvSpPr>
        <p:spPr>
          <a:xfrm>
            <a:off x="457200" y="1905000"/>
            <a:ext cx="8229600" cy="4324350"/>
          </a:xfrm>
        </p:spPr>
        <p:txBody>
          <a:bodyPr>
            <a:noAutofit/>
          </a:bodyPr>
          <a:lstStyle/>
          <a:p>
            <a:pPr marL="182880" indent="-365760" eaLnBrk="1" fontAlgn="auto" hangingPunct="1">
              <a:spcBef>
                <a:spcPts val="1200"/>
              </a:spcBef>
              <a:spcAft>
                <a:spcPts val="1200"/>
              </a:spcAft>
              <a:buFont typeface="Wingdings" charset="2"/>
              <a:buChar char="Ø"/>
              <a:defRPr/>
            </a:pPr>
            <a:r>
              <a:rPr lang="en-US" sz="2400" dirty="0" smtClean="0">
                <a:ea typeface="+mn-ea"/>
                <a:cs typeface="+mn-cs"/>
              </a:rPr>
              <a:t> Communicatively </a:t>
            </a:r>
            <a:r>
              <a:rPr lang="en-US" sz="2400" dirty="0">
                <a:ea typeface="+mn-ea"/>
                <a:cs typeface="+mn-cs"/>
              </a:rPr>
              <a:t>Purposeful: Building Toward </a:t>
            </a:r>
            <a:r>
              <a:rPr lang="en-US" sz="2400" dirty="0" smtClean="0">
                <a:ea typeface="+mn-ea"/>
                <a:cs typeface="+mn-cs"/>
              </a:rPr>
              <a:t>Proficiency</a:t>
            </a:r>
          </a:p>
          <a:p>
            <a:pPr marL="182880" indent="-365760" eaLnBrk="1" fontAlgn="auto" hangingPunct="1">
              <a:spcBef>
                <a:spcPts val="1200"/>
              </a:spcBef>
              <a:spcAft>
                <a:spcPts val="1200"/>
              </a:spcAft>
              <a:buFont typeface="Wingdings" charset="2"/>
              <a:buChar char="Ø"/>
              <a:defRPr/>
            </a:pPr>
            <a:r>
              <a:rPr lang="en-US" sz="2400" dirty="0">
                <a:ea typeface="+mn-ea"/>
                <a:cs typeface="+mn-cs"/>
              </a:rPr>
              <a:t> Culturally Focused: </a:t>
            </a:r>
            <a:r>
              <a:rPr lang="en-US" sz="2400" dirty="0" smtClean="0">
                <a:ea typeface="+mn-ea"/>
                <a:cs typeface="+mn-cs"/>
              </a:rPr>
              <a:t>Developing </a:t>
            </a:r>
            <a:r>
              <a:rPr lang="en-US" sz="2400" dirty="0" err="1" smtClean="0">
                <a:ea typeface="+mn-ea"/>
                <a:cs typeface="+mn-cs"/>
              </a:rPr>
              <a:t>Interculturality</a:t>
            </a:r>
            <a:endParaRPr lang="en-US" sz="2400" dirty="0">
              <a:ea typeface="+mn-ea"/>
              <a:cs typeface="+mn-cs"/>
            </a:endParaRPr>
          </a:p>
          <a:p>
            <a:pPr marL="182880" indent="-365760" eaLnBrk="1" fontAlgn="auto" hangingPunct="1">
              <a:spcBef>
                <a:spcPts val="1200"/>
              </a:spcBef>
              <a:spcAft>
                <a:spcPts val="1200"/>
              </a:spcAft>
              <a:buFont typeface="Wingdings" charset="2"/>
              <a:buChar char="Ø"/>
              <a:defRPr/>
            </a:pPr>
            <a:r>
              <a:rPr lang="en-US" sz="2400" dirty="0">
                <a:ea typeface="+mn-ea"/>
                <a:cs typeface="+mn-cs"/>
              </a:rPr>
              <a:t> Intrinsically Interesting: Relevant to Learners</a:t>
            </a:r>
          </a:p>
          <a:p>
            <a:pPr marL="182880" indent="-365760" eaLnBrk="1" fontAlgn="auto" hangingPunct="1">
              <a:spcBef>
                <a:spcPts val="1200"/>
              </a:spcBef>
              <a:spcAft>
                <a:spcPts val="1200"/>
              </a:spcAft>
              <a:buFont typeface="Wingdings" charset="2"/>
              <a:buChar char="Ø"/>
              <a:defRPr/>
            </a:pPr>
            <a:r>
              <a:rPr lang="en-US" sz="2400" dirty="0">
                <a:ea typeface="+mn-ea"/>
                <a:cs typeface="+mn-cs"/>
              </a:rPr>
              <a:t> Cognitively Engaging: </a:t>
            </a:r>
            <a:r>
              <a:rPr lang="en-US" sz="2400" dirty="0" smtClean="0">
                <a:ea typeface="+mn-ea"/>
                <a:cs typeface="+mn-cs"/>
              </a:rPr>
              <a:t>Requiring Critical Thinking Skills</a:t>
            </a:r>
            <a:endParaRPr lang="en-US" sz="2400" dirty="0">
              <a:ea typeface="+mn-ea"/>
              <a:cs typeface="+mn-cs"/>
            </a:endParaRPr>
          </a:p>
          <a:p>
            <a:pPr marL="182880" indent="-365760" eaLnBrk="1" fontAlgn="auto" hangingPunct="1">
              <a:spcBef>
                <a:spcPts val="1200"/>
              </a:spcBef>
              <a:spcAft>
                <a:spcPts val="1200"/>
              </a:spcAft>
              <a:buFont typeface="Wingdings" charset="2"/>
              <a:buChar char="Ø"/>
              <a:defRPr/>
            </a:pPr>
            <a:r>
              <a:rPr lang="en-US" sz="2400" dirty="0">
                <a:ea typeface="+mn-ea"/>
                <a:cs typeface="+mn-cs"/>
              </a:rPr>
              <a:t> Standards-Based: Reflecting Goals for Learning Languages</a:t>
            </a:r>
          </a:p>
          <a:p>
            <a:pPr marL="182880" indent="-365760" eaLnBrk="1" fontAlgn="auto" hangingPunct="1">
              <a:spcBef>
                <a:spcPts val="1200"/>
              </a:spcBef>
              <a:spcAft>
                <a:spcPts val="1200"/>
              </a:spcAft>
              <a:buClr>
                <a:schemeClr val="accent1">
                  <a:lumMod val="75000"/>
                </a:schemeClr>
              </a:buClr>
              <a:buFont typeface="Wingdings" charset="2"/>
              <a:buChar char="Ø"/>
              <a:defRPr/>
            </a:pPr>
            <a:endParaRPr lang="en-US" sz="2400" dirty="0">
              <a:ea typeface="+mn-ea"/>
              <a:cs typeface="+mn-cs"/>
            </a:endParaRPr>
          </a:p>
          <a:p>
            <a:pPr marL="0" indent="0" algn="r" eaLnBrk="1" fontAlgn="auto" hangingPunct="1">
              <a:spcAft>
                <a:spcPts val="0"/>
              </a:spcAft>
              <a:buClr>
                <a:schemeClr val="accent3"/>
              </a:buClr>
              <a:buFont typeface="Georgia" pitchFamily="-1" charset="0"/>
              <a:buNone/>
              <a:defRPr/>
            </a:pPr>
            <a:r>
              <a:rPr lang="en-US" sz="1800" dirty="0" smtClean="0">
                <a:ea typeface="+mn-ea"/>
                <a:cs typeface="+mn-cs"/>
              </a:rPr>
              <a:t>                                                                --Adapted from Helena Curtain</a:t>
            </a:r>
            <a:endParaRPr lang="en-US" sz="1800" dirty="0">
              <a:ea typeface="+mn-ea"/>
              <a:cs typeface="+mn-cs"/>
            </a:endParaRPr>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normAutofit fontScale="85000" lnSpcReduction="20000"/>
          </a:bodyPr>
          <a:lstStyle/>
          <a:p>
            <a:fld id="{74C2F60E-34D8-DD42-93FD-7BD7AE432328}" type="slidenum">
              <a:rPr lang="en-US"/>
              <a:pPr/>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3"/>
          <p:cNvSpPr>
            <a:spLocks noGrp="1"/>
          </p:cNvSpPr>
          <p:nvPr>
            <p:ph type="title"/>
          </p:nvPr>
        </p:nvSpPr>
        <p:spPr/>
        <p:txBody>
          <a:bodyPr>
            <a:normAutofit/>
          </a:bodyPr>
          <a:lstStyle/>
          <a:p>
            <a:pPr eaLnBrk="1" hangingPunct="1"/>
            <a:r>
              <a:rPr lang="en-US" sz="4000">
                <a:ea typeface="ＭＳ Ｐゴシック" pitchFamily="-109" charset="-128"/>
                <a:cs typeface="ＭＳ Ｐゴシック" pitchFamily="-109" charset="-128"/>
              </a:rPr>
              <a:t>Backward Design – Units and Lessons</a:t>
            </a:r>
          </a:p>
        </p:txBody>
      </p:sp>
      <p:graphicFrame>
        <p:nvGraphicFramePr>
          <p:cNvPr id="6" name="Content Placeholder 5"/>
          <p:cNvGraphicFramePr>
            <a:graphicFrameLocks noGrp="1"/>
          </p:cNvGraphicFramePr>
          <p:nvPr>
            <p:ph idx="4294967295"/>
          </p:nvPr>
        </p:nvGraphicFramePr>
        <p:xfrm>
          <a:off x="457200" y="17526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Footer Placeholder 6"/>
          <p:cNvSpPr>
            <a:spLocks noGrp="1"/>
          </p:cNvSpPr>
          <p:nvPr>
            <p:ph type="ftr" sz="quarter" idx="11"/>
          </p:nvPr>
        </p:nvSpPr>
        <p:spPr/>
        <p:txBody>
          <a:bodyPr/>
          <a:lstStyle/>
          <a:p>
            <a:r>
              <a:rPr lang="en-US"/>
              <a:t>Laura Terrill</a:t>
            </a:r>
          </a:p>
        </p:txBody>
      </p:sp>
      <p:sp>
        <p:nvSpPr>
          <p:cNvPr id="2" name="Slide Number Placeholder 1"/>
          <p:cNvSpPr>
            <a:spLocks noGrp="1"/>
          </p:cNvSpPr>
          <p:nvPr>
            <p:ph type="sldNum" sz="quarter" idx="12"/>
          </p:nvPr>
        </p:nvSpPr>
        <p:spPr/>
        <p:txBody>
          <a:bodyPr>
            <a:normAutofit fontScale="85000" lnSpcReduction="20000"/>
          </a:bodyPr>
          <a:lstStyle/>
          <a:p>
            <a:fld id="{74C2F60E-34D8-DD42-93FD-7BD7AE432328}" type="slidenum">
              <a:rPr lang="en-US"/>
              <a:pPr/>
              <a:t>9</a:t>
            </a:fld>
            <a:endParaRPr lang="en-US"/>
          </a:p>
        </p:txBody>
      </p:sp>
    </p:spTree>
    <p:extLst>
      <p:ext uri="{BB962C8B-B14F-4D97-AF65-F5344CB8AC3E}">
        <p14:creationId xmlns:p14="http://schemas.microsoft.com/office/powerpoint/2010/main" val="12968403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18014</TotalTime>
  <Words>1828</Words>
  <Application>Microsoft Macintosh PowerPoint</Application>
  <PresentationFormat>On-screen Show (4:3)</PresentationFormat>
  <Paragraphs>343</Paragraphs>
  <Slides>25</Slides>
  <Notes>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Calibri</vt:lpstr>
      <vt:lpstr>Cambria</vt:lpstr>
      <vt:lpstr>Georgia</vt:lpstr>
      <vt:lpstr>ＭＳ Ｐゴシック</vt:lpstr>
      <vt:lpstr>Simsun (Founder Extended)</vt:lpstr>
      <vt:lpstr>Symbol</vt:lpstr>
      <vt:lpstr>Times New Roman</vt:lpstr>
      <vt:lpstr>Wingdings</vt:lpstr>
      <vt:lpstr>Wingdings 2</vt:lpstr>
      <vt:lpstr>Arial</vt:lpstr>
      <vt:lpstr>Median</vt:lpstr>
      <vt:lpstr>Goals:</vt:lpstr>
      <vt:lpstr>lterrillzion.wikispaces.com</vt:lpstr>
      <vt:lpstr>Curriculum Design</vt:lpstr>
      <vt:lpstr>NCSSFL-ACTFL Global Can-Do Benchmarks </vt:lpstr>
      <vt:lpstr>NCSSFL-ACTFL Global Can-Do Benchmarks  Interpersonal </vt:lpstr>
      <vt:lpstr>Quantity and Organization  of Language Expands</vt:lpstr>
      <vt:lpstr>Selecting Content</vt:lpstr>
      <vt:lpstr>Mindset for Curriculum Design</vt:lpstr>
      <vt:lpstr>Backward Design – Units and Lessons</vt:lpstr>
      <vt:lpstr>Level 1</vt:lpstr>
      <vt:lpstr>Level 2</vt:lpstr>
      <vt:lpstr>Unit Overview</vt:lpstr>
      <vt:lpstr>Personal and Public Identities:  The Faces of Me </vt:lpstr>
      <vt:lpstr>Personal and Public Identities:  The Faces of Me </vt:lpstr>
      <vt:lpstr>ACTFL Integrated Performance Assessment</vt:lpstr>
      <vt:lpstr>Performance Based Assessment</vt:lpstr>
      <vt:lpstr>The Faces of Me Do the tasks match the targeted performance level?  Do they allow students to address the essential question in some way?</vt:lpstr>
      <vt:lpstr>The Faces of Me Do the tasks match the targeted performance level?  Do they allow students to address the essential question in some way?</vt:lpstr>
      <vt:lpstr>Toolbox</vt:lpstr>
      <vt:lpstr>Can-Do Statements</vt:lpstr>
      <vt:lpstr>PowerPoint Presentation</vt:lpstr>
      <vt:lpstr>Toolbox - Resources</vt:lpstr>
      <vt:lpstr>Toolbox – Technology Integration</vt:lpstr>
      <vt:lpstr>PowerPoint Presentation</vt:lpstr>
      <vt:lpstr>What are your questions? </vt:lpstr>
    </vt:vector>
  </TitlesOfParts>
  <Company>Educational Consultant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Terrill Laura</dc:creator>
  <cp:lastModifiedBy>Microsoft Office User</cp:lastModifiedBy>
  <cp:revision>285</cp:revision>
  <cp:lastPrinted>2015-07-08T02:46:04Z</cp:lastPrinted>
  <dcterms:created xsi:type="dcterms:W3CDTF">2015-07-10T12:19:10Z</dcterms:created>
  <dcterms:modified xsi:type="dcterms:W3CDTF">2016-08-19T14:37:51Z</dcterms:modified>
</cp:coreProperties>
</file>